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41"/>
  </p:notesMasterIdLst>
  <p:handoutMasterIdLst>
    <p:handoutMasterId r:id="rId42"/>
  </p:handoutMasterIdLst>
  <p:sldIdLst>
    <p:sldId id="257" r:id="rId2"/>
    <p:sldId id="367" r:id="rId3"/>
    <p:sldId id="394" r:id="rId4"/>
    <p:sldId id="388" r:id="rId5"/>
    <p:sldId id="434" r:id="rId6"/>
    <p:sldId id="392" r:id="rId7"/>
    <p:sldId id="390" r:id="rId8"/>
    <p:sldId id="393" r:id="rId9"/>
    <p:sldId id="398" r:id="rId10"/>
    <p:sldId id="397" r:id="rId11"/>
    <p:sldId id="399" r:id="rId12"/>
    <p:sldId id="401" r:id="rId13"/>
    <p:sldId id="402" r:id="rId14"/>
    <p:sldId id="403" r:id="rId15"/>
    <p:sldId id="404" r:id="rId16"/>
    <p:sldId id="377" r:id="rId17"/>
    <p:sldId id="354" r:id="rId18"/>
    <p:sldId id="368" r:id="rId19"/>
    <p:sldId id="406" r:id="rId20"/>
    <p:sldId id="407" r:id="rId21"/>
    <p:sldId id="410" r:id="rId22"/>
    <p:sldId id="411" r:id="rId23"/>
    <p:sldId id="412" r:id="rId24"/>
    <p:sldId id="416" r:id="rId25"/>
    <p:sldId id="424" r:id="rId26"/>
    <p:sldId id="417" r:id="rId27"/>
    <p:sldId id="418" r:id="rId28"/>
    <p:sldId id="453" r:id="rId29"/>
    <p:sldId id="421" r:id="rId30"/>
    <p:sldId id="415" r:id="rId31"/>
    <p:sldId id="426" r:id="rId32"/>
    <p:sldId id="441" r:id="rId33"/>
    <p:sldId id="433" r:id="rId34"/>
    <p:sldId id="414" r:id="rId35"/>
    <p:sldId id="447" r:id="rId36"/>
    <p:sldId id="448" r:id="rId37"/>
    <p:sldId id="449" r:id="rId38"/>
    <p:sldId id="451" r:id="rId39"/>
    <p:sldId id="452" r:id="rId40"/>
  </p:sldIdLst>
  <p:sldSz cx="9144000" cy="6858000" type="screen4x3"/>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34"/>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1" autoAdjust="0"/>
    <p:restoredTop sz="94660"/>
  </p:normalViewPr>
  <p:slideViewPr>
    <p:cSldViewPr>
      <p:cViewPr>
        <p:scale>
          <a:sx n="120" d="100"/>
          <a:sy n="120" d="100"/>
        </p:scale>
        <p:origin x="-138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avil.fr\partage\finances\07%20BUDGETS\01%20BP%20budgets%20primitifs\2018%20BP\BUDGETS%20ANNEXES\BUDGETS%20ANNEXES%20V4.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en-US" sz="1000"/>
              <a:t>Epargne en millions d'euros</a:t>
            </a:r>
          </a:p>
          <a:p>
            <a:pPr>
              <a:defRPr sz="1000"/>
            </a:pPr>
            <a:endParaRPr lang="en-US" sz="1000"/>
          </a:p>
        </c:rich>
      </c:tx>
      <c:layout/>
      <c:overlay val="0"/>
    </c:title>
    <c:autoTitleDeleted val="0"/>
    <c:plotArea>
      <c:layout/>
      <c:barChart>
        <c:barDir val="col"/>
        <c:grouping val="clustered"/>
        <c:varyColors val="0"/>
        <c:ser>
          <c:idx val="2"/>
          <c:order val="0"/>
          <c:tx>
            <c:strRef>
              <c:f>Feuil6!$B$5</c:f>
              <c:strCache>
                <c:ptCount val="1"/>
                <c:pt idx="0">
                  <c:v>Epargne</c:v>
                </c:pt>
              </c:strCache>
            </c:strRef>
          </c:tx>
          <c:invertIfNegative val="0"/>
          <c:dLbls>
            <c:dLbl>
              <c:idx val="0"/>
              <c:layout/>
              <c:tx>
                <c:rich>
                  <a:bodyPr/>
                  <a:lstStyle/>
                  <a:p>
                    <a:r>
                      <a:rPr lang="en-US" sz="900"/>
                      <a:t>5,9</a:t>
                    </a:r>
                    <a:endParaRPr lang="en-US"/>
                  </a:p>
                </c:rich>
              </c:tx>
              <c:showLegendKey val="0"/>
              <c:showVal val="1"/>
              <c:showCatName val="0"/>
              <c:showSerName val="0"/>
              <c:showPercent val="0"/>
              <c:showBubbleSize val="0"/>
            </c:dLbl>
            <c:dLbl>
              <c:idx val="1"/>
              <c:layout/>
              <c:tx>
                <c:rich>
                  <a:bodyPr/>
                  <a:lstStyle/>
                  <a:p>
                    <a:r>
                      <a:rPr lang="en-US" sz="900"/>
                      <a:t>5,0 </a:t>
                    </a:r>
                    <a:endParaRPr lang="en-US"/>
                  </a:p>
                </c:rich>
              </c:tx>
              <c:showLegendKey val="0"/>
              <c:showVal val="1"/>
              <c:showCatName val="0"/>
              <c:showSerName val="0"/>
              <c:showPercent val="0"/>
              <c:showBubbleSize val="0"/>
            </c:dLbl>
            <c:dLbl>
              <c:idx val="2"/>
              <c:layout/>
              <c:tx>
                <c:rich>
                  <a:bodyPr/>
                  <a:lstStyle/>
                  <a:p>
                    <a:r>
                      <a:rPr lang="en-US" sz="900"/>
                      <a:t>4,3</a:t>
                    </a:r>
                    <a:endParaRPr lang="en-US"/>
                  </a:p>
                </c:rich>
              </c:tx>
              <c:showLegendKey val="0"/>
              <c:showVal val="1"/>
              <c:showCatName val="0"/>
              <c:showSerName val="0"/>
              <c:showPercent val="0"/>
              <c:showBubbleSize val="0"/>
            </c:dLbl>
            <c:dLbl>
              <c:idx val="3"/>
              <c:layout/>
              <c:tx>
                <c:rich>
                  <a:bodyPr/>
                  <a:lstStyle/>
                  <a:p>
                    <a:r>
                      <a:rPr lang="en-US" sz="900"/>
                      <a:t>4,8</a:t>
                    </a:r>
                    <a:endParaRPr lang="en-US"/>
                  </a:p>
                </c:rich>
              </c:tx>
              <c:showLegendKey val="0"/>
              <c:showVal val="1"/>
              <c:showCatName val="0"/>
              <c:showSerName val="0"/>
              <c:showPercent val="0"/>
              <c:showBubbleSize val="0"/>
            </c:dLbl>
            <c:txPr>
              <a:bodyPr/>
              <a:lstStyle/>
              <a:p>
                <a:pPr>
                  <a:defRPr sz="900"/>
                </a:pPr>
                <a:endParaRPr lang="fr-FR"/>
              </a:p>
            </c:txPr>
            <c:showLegendKey val="0"/>
            <c:showVal val="1"/>
            <c:showCatName val="0"/>
            <c:showSerName val="0"/>
            <c:showPercent val="0"/>
            <c:showBubbleSize val="0"/>
            <c:showLeaderLines val="0"/>
          </c:dLbls>
          <c:cat>
            <c:numRef>
              <c:f>Feuil6!$C$2:$F$2</c:f>
              <c:numCache>
                <c:formatCode>General</c:formatCode>
                <c:ptCount val="4"/>
                <c:pt idx="0">
                  <c:v>2014</c:v>
                </c:pt>
                <c:pt idx="1">
                  <c:v>2015</c:v>
                </c:pt>
                <c:pt idx="2">
                  <c:v>2016</c:v>
                </c:pt>
                <c:pt idx="3">
                  <c:v>2017</c:v>
                </c:pt>
              </c:numCache>
            </c:numRef>
          </c:cat>
          <c:val>
            <c:numRef>
              <c:f>Feuil6!$C$5:$F$5</c:f>
              <c:numCache>
                <c:formatCode>#,##0</c:formatCode>
                <c:ptCount val="4"/>
                <c:pt idx="0">
                  <c:v>5898084.3699999973</c:v>
                </c:pt>
                <c:pt idx="1">
                  <c:v>5024005.7400000021</c:v>
                </c:pt>
                <c:pt idx="2">
                  <c:v>4322364.3999999985</c:v>
                </c:pt>
                <c:pt idx="3">
                  <c:v>4771592.3999999985</c:v>
                </c:pt>
              </c:numCache>
            </c:numRef>
          </c:val>
        </c:ser>
        <c:dLbls>
          <c:showLegendKey val="0"/>
          <c:showVal val="0"/>
          <c:showCatName val="0"/>
          <c:showSerName val="0"/>
          <c:showPercent val="0"/>
          <c:showBubbleSize val="0"/>
        </c:dLbls>
        <c:gapWidth val="150"/>
        <c:axId val="94173056"/>
        <c:axId val="94174592"/>
      </c:barChart>
      <c:catAx>
        <c:axId val="94173056"/>
        <c:scaling>
          <c:orientation val="minMax"/>
        </c:scaling>
        <c:delete val="0"/>
        <c:axPos val="b"/>
        <c:numFmt formatCode="General" sourceLinked="1"/>
        <c:majorTickMark val="out"/>
        <c:minorTickMark val="none"/>
        <c:tickLblPos val="nextTo"/>
        <c:txPr>
          <a:bodyPr/>
          <a:lstStyle/>
          <a:p>
            <a:pPr>
              <a:defRPr sz="800"/>
            </a:pPr>
            <a:endParaRPr lang="fr-FR"/>
          </a:p>
        </c:txPr>
        <c:crossAx val="94174592"/>
        <c:crosses val="autoZero"/>
        <c:auto val="1"/>
        <c:lblAlgn val="ctr"/>
        <c:lblOffset val="100"/>
        <c:noMultiLvlLbl val="0"/>
      </c:catAx>
      <c:valAx>
        <c:axId val="94174592"/>
        <c:scaling>
          <c:orientation val="minMax"/>
        </c:scaling>
        <c:delete val="0"/>
        <c:axPos val="l"/>
        <c:majorGridlines>
          <c:spPr>
            <a:ln>
              <a:solidFill>
                <a:srgbClr val="FFFFFF">
                  <a:lumMod val="75000"/>
                </a:srgbClr>
              </a:solidFill>
            </a:ln>
          </c:spPr>
        </c:majorGridlines>
        <c:numFmt formatCode="#,##0" sourceLinked="1"/>
        <c:majorTickMark val="out"/>
        <c:minorTickMark val="none"/>
        <c:tickLblPos val="nextTo"/>
        <c:txPr>
          <a:bodyPr/>
          <a:lstStyle/>
          <a:p>
            <a:pPr>
              <a:defRPr sz="800"/>
            </a:pPr>
            <a:endParaRPr lang="fr-FR"/>
          </a:p>
        </c:txPr>
        <c:crossAx val="94173056"/>
        <c:crosses val="autoZero"/>
        <c:crossBetween val="between"/>
      </c:valAx>
    </c:plotArea>
    <c:plotVisOnly val="1"/>
    <c:dispBlanksAs val="gap"/>
    <c:showDLblsOverMax val="0"/>
  </c:chart>
  <c:spPr>
    <a:ln>
      <a:solidFill>
        <a:srgbClr val="FFFFFF">
          <a:lumMod val="85000"/>
        </a:srgbClr>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a:pPr>
            <a:r>
              <a:rPr lang="en-US" sz="1100"/>
              <a:t>Evolution des dépenses et recettes réelles de fonctionnement</a:t>
            </a:r>
          </a:p>
        </c:rich>
      </c:tx>
      <c:layout/>
      <c:overlay val="0"/>
    </c:title>
    <c:autoTitleDeleted val="0"/>
    <c:plotArea>
      <c:layout/>
      <c:lineChart>
        <c:grouping val="standard"/>
        <c:varyColors val="0"/>
        <c:ser>
          <c:idx val="0"/>
          <c:order val="0"/>
          <c:tx>
            <c:strRef>
              <c:f>Feuil6!$B$3</c:f>
              <c:strCache>
                <c:ptCount val="1"/>
                <c:pt idx="0">
                  <c:v>dépenses réelles de fonctionnement</c:v>
                </c:pt>
              </c:strCache>
            </c:strRef>
          </c:tx>
          <c:marker>
            <c:symbol val="none"/>
          </c:marker>
          <c:dLbls>
            <c:dLbl>
              <c:idx val="0"/>
              <c:layout>
                <c:manualLayout>
                  <c:x val="0"/>
                  <c:y val="-6.9444444444444448E-2"/>
                </c:manualLayout>
              </c:layout>
              <c:tx>
                <c:rich>
                  <a:bodyPr/>
                  <a:lstStyle/>
                  <a:p>
                    <a:pPr>
                      <a:defRPr b="1"/>
                    </a:pPr>
                    <a:r>
                      <a:rPr lang="en-US" b="1"/>
                      <a:t>+ 5 %</a:t>
                    </a:r>
                  </a:p>
                </c:rich>
              </c:tx>
              <c:spPr/>
              <c:showLegendKey val="0"/>
              <c:showVal val="1"/>
              <c:showCatName val="0"/>
              <c:showSerName val="0"/>
              <c:showPercent val="0"/>
              <c:showBubbleSize val="0"/>
            </c:dLbl>
            <c:dLbl>
              <c:idx val="1"/>
              <c:layout>
                <c:manualLayout>
                  <c:x val="3.6958058535655015E-2"/>
                  <c:y val="-3.2407407407407406E-2"/>
                </c:manualLayout>
              </c:layout>
              <c:tx>
                <c:rich>
                  <a:bodyPr/>
                  <a:lstStyle/>
                  <a:p>
                    <a:pPr>
                      <a:defRPr b="1"/>
                    </a:pPr>
                    <a:r>
                      <a:rPr lang="en-US" b="1"/>
                      <a:t>- 0,8 %</a:t>
                    </a:r>
                  </a:p>
                </c:rich>
              </c:tx>
              <c:spPr/>
              <c:showLegendKey val="0"/>
              <c:showVal val="1"/>
              <c:showCatName val="0"/>
              <c:showSerName val="0"/>
              <c:showPercent val="0"/>
              <c:showBubbleSize val="0"/>
            </c:dLbl>
            <c:dLbl>
              <c:idx val="2"/>
              <c:layout>
                <c:manualLayout>
                  <c:x val="6.2544406752646942E-2"/>
                  <c:y val="1.3888888888888888E-2"/>
                </c:manualLayout>
              </c:layout>
              <c:tx>
                <c:rich>
                  <a:bodyPr/>
                  <a:lstStyle/>
                  <a:p>
                    <a:pPr>
                      <a:defRPr b="1"/>
                    </a:pPr>
                    <a:r>
                      <a:rPr lang="en-US" b="1"/>
                      <a:t>-4,5 %</a:t>
                    </a:r>
                  </a:p>
                </c:rich>
              </c:tx>
              <c:spPr/>
              <c:showLegendKey val="0"/>
              <c:showVal val="1"/>
              <c:showCatName val="0"/>
              <c:showSerName val="0"/>
              <c:showPercent val="0"/>
              <c:showBubbleSize val="0"/>
            </c:dLbl>
            <c:dLbl>
              <c:idx val="3"/>
              <c:delete val="1"/>
            </c:dLbl>
            <c:showLegendKey val="0"/>
            <c:showVal val="1"/>
            <c:showCatName val="0"/>
            <c:showSerName val="0"/>
            <c:showPercent val="0"/>
            <c:showBubbleSize val="0"/>
            <c:showLeaderLines val="0"/>
          </c:dLbls>
          <c:cat>
            <c:numRef>
              <c:f>Feuil6!$C$2:$F$2</c:f>
              <c:numCache>
                <c:formatCode>General</c:formatCode>
                <c:ptCount val="4"/>
                <c:pt idx="0">
                  <c:v>2014</c:v>
                </c:pt>
                <c:pt idx="1">
                  <c:v>2015</c:v>
                </c:pt>
                <c:pt idx="2">
                  <c:v>2016</c:v>
                </c:pt>
                <c:pt idx="3">
                  <c:v>2017</c:v>
                </c:pt>
              </c:numCache>
            </c:numRef>
          </c:cat>
          <c:val>
            <c:numRef>
              <c:f>Feuil6!$C$3:$F$3</c:f>
              <c:numCache>
                <c:formatCode>#,##0</c:formatCode>
                <c:ptCount val="4"/>
                <c:pt idx="0">
                  <c:v>42283783.060000002</c:v>
                </c:pt>
                <c:pt idx="1">
                  <c:v>44394960.009999998</c:v>
                </c:pt>
                <c:pt idx="2">
                  <c:v>44054792.390000001</c:v>
                </c:pt>
                <c:pt idx="3">
                  <c:v>42055869.710000001</c:v>
                </c:pt>
              </c:numCache>
            </c:numRef>
          </c:val>
          <c:smooth val="0"/>
        </c:ser>
        <c:ser>
          <c:idx val="1"/>
          <c:order val="1"/>
          <c:tx>
            <c:strRef>
              <c:f>Feuil6!$B$4</c:f>
              <c:strCache>
                <c:ptCount val="1"/>
                <c:pt idx="0">
                  <c:v>recettes réelles de fonctionnement</c:v>
                </c:pt>
              </c:strCache>
            </c:strRef>
          </c:tx>
          <c:marker>
            <c:symbol val="none"/>
          </c:marker>
          <c:dLbls>
            <c:dLbl>
              <c:idx val="0"/>
              <c:layout>
                <c:manualLayout>
                  <c:x val="6.538733433231271E-2"/>
                  <c:y val="-6.9444444444444461E-2"/>
                </c:manualLayout>
              </c:layout>
              <c:tx>
                <c:rich>
                  <a:bodyPr/>
                  <a:lstStyle/>
                  <a:p>
                    <a:r>
                      <a:rPr lang="en-US" b="1"/>
                      <a:t>+2,6 %</a:t>
                    </a:r>
                    <a:endParaRPr lang="en-US"/>
                  </a:p>
                </c:rich>
              </c:tx>
              <c:showLegendKey val="0"/>
              <c:showVal val="1"/>
              <c:showCatName val="0"/>
              <c:showSerName val="0"/>
              <c:showPercent val="0"/>
              <c:showBubbleSize val="0"/>
            </c:dLbl>
            <c:dLbl>
              <c:idx val="1"/>
              <c:layout>
                <c:manualLayout>
                  <c:x val="6.8230261911978479E-2"/>
                  <c:y val="-1.8518518518518538E-2"/>
                </c:manualLayout>
              </c:layout>
              <c:tx>
                <c:rich>
                  <a:bodyPr/>
                  <a:lstStyle/>
                  <a:p>
                    <a:r>
                      <a:rPr lang="en-US" b="1"/>
                      <a:t>-2,1 %</a:t>
                    </a:r>
                    <a:endParaRPr lang="en-US"/>
                  </a:p>
                </c:rich>
              </c:tx>
              <c:showLegendKey val="0"/>
              <c:showVal val="1"/>
              <c:showCatName val="0"/>
              <c:showSerName val="0"/>
              <c:showPercent val="0"/>
              <c:showBubbleSize val="0"/>
            </c:dLbl>
            <c:dLbl>
              <c:idx val="2"/>
              <c:layout>
                <c:manualLayout>
                  <c:x val="7.67590446509758E-2"/>
                  <c:y val="-4.6296296296296294E-3"/>
                </c:manualLayout>
              </c:layout>
              <c:tx>
                <c:rich>
                  <a:bodyPr/>
                  <a:lstStyle/>
                  <a:p>
                    <a:r>
                      <a:rPr lang="en-US" b="1"/>
                      <a:t>-2,9 %</a:t>
                    </a:r>
                    <a:endParaRPr lang="en-US"/>
                  </a:p>
                </c:rich>
              </c:tx>
              <c:showLegendKey val="0"/>
              <c:showVal val="1"/>
              <c:showCatName val="0"/>
              <c:showSerName val="0"/>
              <c:showPercent val="0"/>
              <c:showBubbleSize val="0"/>
            </c:dLbl>
            <c:dLbl>
              <c:idx val="3"/>
              <c:delete val="1"/>
            </c:dLbl>
            <c:txPr>
              <a:bodyPr/>
              <a:lstStyle/>
              <a:p>
                <a:pPr>
                  <a:defRPr b="1"/>
                </a:pPr>
                <a:endParaRPr lang="fr-FR"/>
              </a:p>
            </c:txPr>
            <c:showLegendKey val="0"/>
            <c:showVal val="1"/>
            <c:showCatName val="0"/>
            <c:showSerName val="0"/>
            <c:showPercent val="0"/>
            <c:showBubbleSize val="0"/>
            <c:showLeaderLines val="0"/>
          </c:dLbls>
          <c:cat>
            <c:numRef>
              <c:f>Feuil6!$C$2:$F$2</c:f>
              <c:numCache>
                <c:formatCode>General</c:formatCode>
                <c:ptCount val="4"/>
                <c:pt idx="0">
                  <c:v>2014</c:v>
                </c:pt>
                <c:pt idx="1">
                  <c:v>2015</c:v>
                </c:pt>
                <c:pt idx="2">
                  <c:v>2016</c:v>
                </c:pt>
                <c:pt idx="3">
                  <c:v>2017</c:v>
                </c:pt>
              </c:numCache>
            </c:numRef>
          </c:cat>
          <c:val>
            <c:numRef>
              <c:f>Feuil6!$C$4:$F$4</c:f>
              <c:numCache>
                <c:formatCode>#,##0</c:formatCode>
                <c:ptCount val="4"/>
                <c:pt idx="0">
                  <c:v>48181867.43</c:v>
                </c:pt>
                <c:pt idx="1">
                  <c:v>49418965.75</c:v>
                </c:pt>
                <c:pt idx="2">
                  <c:v>48380699.789999999</c:v>
                </c:pt>
                <c:pt idx="3">
                  <c:v>47004076.689999998</c:v>
                </c:pt>
              </c:numCache>
            </c:numRef>
          </c:val>
          <c:smooth val="0"/>
        </c:ser>
        <c:dLbls>
          <c:showLegendKey val="0"/>
          <c:showVal val="0"/>
          <c:showCatName val="0"/>
          <c:showSerName val="0"/>
          <c:showPercent val="0"/>
          <c:showBubbleSize val="0"/>
        </c:dLbls>
        <c:marker val="1"/>
        <c:smooth val="0"/>
        <c:axId val="123406208"/>
        <c:axId val="123407744"/>
      </c:lineChart>
      <c:catAx>
        <c:axId val="123406208"/>
        <c:scaling>
          <c:orientation val="minMax"/>
        </c:scaling>
        <c:delete val="0"/>
        <c:axPos val="b"/>
        <c:numFmt formatCode="General" sourceLinked="1"/>
        <c:majorTickMark val="out"/>
        <c:minorTickMark val="none"/>
        <c:tickLblPos val="nextTo"/>
        <c:txPr>
          <a:bodyPr/>
          <a:lstStyle/>
          <a:p>
            <a:pPr>
              <a:defRPr sz="800"/>
            </a:pPr>
            <a:endParaRPr lang="fr-FR"/>
          </a:p>
        </c:txPr>
        <c:crossAx val="123407744"/>
        <c:crosses val="autoZero"/>
        <c:auto val="1"/>
        <c:lblAlgn val="ctr"/>
        <c:lblOffset val="100"/>
        <c:noMultiLvlLbl val="0"/>
      </c:catAx>
      <c:valAx>
        <c:axId val="123407744"/>
        <c:scaling>
          <c:orientation val="minMax"/>
        </c:scaling>
        <c:delete val="0"/>
        <c:axPos val="l"/>
        <c:majorGridlines/>
        <c:numFmt formatCode="#,##0" sourceLinked="1"/>
        <c:majorTickMark val="out"/>
        <c:minorTickMark val="none"/>
        <c:tickLblPos val="nextTo"/>
        <c:txPr>
          <a:bodyPr/>
          <a:lstStyle/>
          <a:p>
            <a:pPr>
              <a:defRPr sz="700"/>
            </a:pPr>
            <a:endParaRPr lang="fr-FR"/>
          </a:p>
        </c:txPr>
        <c:crossAx val="123406208"/>
        <c:crosses val="autoZero"/>
        <c:crossBetween val="between"/>
      </c:valAx>
    </c:plotArea>
    <c:legend>
      <c:legendPos val="b"/>
      <c:layout/>
      <c:overlay val="0"/>
      <c:txPr>
        <a:bodyPr/>
        <a:lstStyle/>
        <a:p>
          <a:pPr>
            <a:defRPr sz="900"/>
          </a:pPr>
          <a:endParaRPr lang="fr-FR"/>
        </a:p>
      </c:txPr>
    </c:legend>
    <c:plotVisOnly val="1"/>
    <c:dispBlanksAs val="gap"/>
    <c:showDLblsOverMax val="0"/>
  </c:chart>
  <c:spPr>
    <a:ln>
      <a:solidFill>
        <a:srgbClr val="292934">
          <a:lumMod val="25000"/>
          <a:lumOff val="75000"/>
        </a:srgbClr>
      </a:solid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en-US" sz="1000" dirty="0" err="1" smtClean="0"/>
              <a:t>Dépenses</a:t>
            </a:r>
            <a:r>
              <a:rPr lang="en-US" sz="1000" dirty="0" smtClean="0"/>
              <a:t> </a:t>
            </a:r>
            <a:r>
              <a:rPr lang="en-US" sz="1000" dirty="0" err="1"/>
              <a:t>réelles</a:t>
            </a:r>
            <a:r>
              <a:rPr lang="en-US" sz="1000" dirty="0"/>
              <a:t> </a:t>
            </a:r>
            <a:r>
              <a:rPr lang="en-US" sz="1000" dirty="0" err="1" smtClean="0"/>
              <a:t>d'équipement</a:t>
            </a:r>
            <a:r>
              <a:rPr lang="en-US" sz="1000" dirty="0" smtClean="0"/>
              <a:t> </a:t>
            </a:r>
            <a:r>
              <a:rPr lang="en-US" sz="1000" dirty="0" err="1" smtClean="0"/>
              <a:t>réalisées</a:t>
            </a:r>
            <a:r>
              <a:rPr lang="en-US" sz="1000" dirty="0" smtClean="0"/>
              <a:t> 2014-2017</a:t>
            </a:r>
            <a:endParaRPr lang="en-US" sz="1000" dirty="0"/>
          </a:p>
        </c:rich>
      </c:tx>
      <c:layout/>
      <c:overlay val="0"/>
    </c:title>
    <c:autoTitleDeleted val="0"/>
    <c:plotArea>
      <c:layout/>
      <c:barChart>
        <c:barDir val="col"/>
        <c:grouping val="clustered"/>
        <c:varyColors val="0"/>
        <c:ser>
          <c:idx val="0"/>
          <c:order val="0"/>
          <c:tx>
            <c:strRef>
              <c:f>Feuil6!$I$3</c:f>
              <c:strCache>
                <c:ptCount val="1"/>
                <c:pt idx="0">
                  <c:v>dépenses réelles d'équipement</c:v>
                </c:pt>
              </c:strCache>
            </c:strRef>
          </c:tx>
          <c:spPr>
            <a:ln w="19050">
              <a:solidFill>
                <a:srgbClr val="0070C0"/>
              </a:solidFill>
            </a:ln>
          </c:spPr>
          <c:invertIfNegative val="0"/>
          <c:dLbls>
            <c:dLbl>
              <c:idx val="3"/>
              <c:spPr/>
              <c:txPr>
                <a:bodyPr/>
                <a:lstStyle/>
                <a:p>
                  <a:pPr>
                    <a:defRPr sz="700" b="1"/>
                  </a:pPr>
                  <a:endParaRPr lang="fr-FR"/>
                </a:p>
              </c:txPr>
              <c:showLegendKey val="0"/>
              <c:showVal val="1"/>
              <c:showCatName val="0"/>
              <c:showSerName val="0"/>
              <c:showPercent val="0"/>
              <c:showBubbleSize val="0"/>
            </c:dLbl>
            <c:txPr>
              <a:bodyPr/>
              <a:lstStyle/>
              <a:p>
                <a:pPr>
                  <a:defRPr sz="700"/>
                </a:pPr>
                <a:endParaRPr lang="fr-FR"/>
              </a:p>
            </c:txPr>
            <c:showLegendKey val="0"/>
            <c:showVal val="1"/>
            <c:showCatName val="0"/>
            <c:showSerName val="0"/>
            <c:showPercent val="0"/>
            <c:showBubbleSize val="0"/>
            <c:showLeaderLines val="0"/>
          </c:dLbls>
          <c:cat>
            <c:numRef>
              <c:f>Feuil6!$J$2:$M$2</c:f>
              <c:numCache>
                <c:formatCode>General</c:formatCode>
                <c:ptCount val="4"/>
                <c:pt idx="0">
                  <c:v>2014</c:v>
                </c:pt>
                <c:pt idx="1">
                  <c:v>2015</c:v>
                </c:pt>
                <c:pt idx="2">
                  <c:v>2016</c:v>
                </c:pt>
                <c:pt idx="3">
                  <c:v>2017</c:v>
                </c:pt>
              </c:numCache>
            </c:numRef>
          </c:cat>
          <c:val>
            <c:numRef>
              <c:f>Feuil6!$J$3:$M$3</c:f>
              <c:numCache>
                <c:formatCode>#,##0</c:formatCode>
                <c:ptCount val="4"/>
                <c:pt idx="0">
                  <c:v>6991041.7599999998</c:v>
                </c:pt>
                <c:pt idx="1">
                  <c:v>5681427.7599999998</c:v>
                </c:pt>
                <c:pt idx="2">
                  <c:v>4039041.2</c:v>
                </c:pt>
                <c:pt idx="3">
                  <c:v>4598584.3899999997</c:v>
                </c:pt>
              </c:numCache>
            </c:numRef>
          </c:val>
        </c:ser>
        <c:dLbls>
          <c:showLegendKey val="0"/>
          <c:showVal val="0"/>
          <c:showCatName val="0"/>
          <c:showSerName val="0"/>
          <c:showPercent val="0"/>
          <c:showBubbleSize val="0"/>
        </c:dLbls>
        <c:gapWidth val="150"/>
        <c:axId val="126683392"/>
        <c:axId val="126758912"/>
      </c:barChart>
      <c:catAx>
        <c:axId val="126683392"/>
        <c:scaling>
          <c:orientation val="minMax"/>
        </c:scaling>
        <c:delete val="0"/>
        <c:axPos val="b"/>
        <c:numFmt formatCode="General" sourceLinked="1"/>
        <c:majorTickMark val="out"/>
        <c:minorTickMark val="none"/>
        <c:tickLblPos val="nextTo"/>
        <c:txPr>
          <a:bodyPr/>
          <a:lstStyle/>
          <a:p>
            <a:pPr>
              <a:defRPr sz="800"/>
            </a:pPr>
            <a:endParaRPr lang="fr-FR"/>
          </a:p>
        </c:txPr>
        <c:crossAx val="126758912"/>
        <c:crosses val="autoZero"/>
        <c:auto val="1"/>
        <c:lblAlgn val="ctr"/>
        <c:lblOffset val="100"/>
        <c:noMultiLvlLbl val="0"/>
      </c:catAx>
      <c:valAx>
        <c:axId val="126758912"/>
        <c:scaling>
          <c:orientation val="minMax"/>
        </c:scaling>
        <c:delete val="0"/>
        <c:axPos val="l"/>
        <c:majorGridlines/>
        <c:numFmt formatCode="#,##0" sourceLinked="1"/>
        <c:majorTickMark val="out"/>
        <c:minorTickMark val="none"/>
        <c:tickLblPos val="nextTo"/>
        <c:txPr>
          <a:bodyPr/>
          <a:lstStyle/>
          <a:p>
            <a:pPr>
              <a:defRPr sz="700"/>
            </a:pPr>
            <a:endParaRPr lang="fr-FR"/>
          </a:p>
        </c:txPr>
        <c:crossAx val="126683392"/>
        <c:crosses val="autoZero"/>
        <c:crossBetween val="between"/>
      </c:valAx>
    </c:plotArea>
    <c:plotVisOnly val="1"/>
    <c:dispBlanksAs val="gap"/>
    <c:showDLblsOverMax val="0"/>
  </c:chart>
  <c:spPr>
    <a:ln w="12700">
      <a:solidFill>
        <a:srgbClr val="292934">
          <a:lumMod val="25000"/>
          <a:lumOff val="75000"/>
        </a:srgbClr>
      </a:solid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50"/>
            </a:pPr>
            <a:r>
              <a:rPr lang="en-US" sz="1050"/>
              <a:t>Dépenses d'équipement budgets STEP- EAU- ASSAINISSEMENT</a:t>
            </a:r>
          </a:p>
        </c:rich>
      </c:tx>
      <c:overlay val="0"/>
    </c:title>
    <c:autoTitleDeleted val="0"/>
    <c:plotArea>
      <c:layout/>
      <c:barChart>
        <c:barDir val="col"/>
        <c:grouping val="stacked"/>
        <c:varyColors val="0"/>
        <c:ser>
          <c:idx val="0"/>
          <c:order val="0"/>
          <c:tx>
            <c:strRef>
              <c:f>'PPT inv'!$B$3</c:f>
              <c:strCache>
                <c:ptCount val="1"/>
                <c:pt idx="0">
                  <c:v>EAU (TTC)</c:v>
                </c:pt>
              </c:strCache>
            </c:strRef>
          </c:tx>
          <c:invertIfNegative val="0"/>
          <c:cat>
            <c:strRef>
              <c:f>'PPT inv'!$C$2:$F$2</c:f>
              <c:strCache>
                <c:ptCount val="4"/>
                <c:pt idx="0">
                  <c:v>CA 2014</c:v>
                </c:pt>
                <c:pt idx="1">
                  <c:v>CA 2015</c:v>
                </c:pt>
                <c:pt idx="2">
                  <c:v>CA 2016</c:v>
                </c:pt>
                <c:pt idx="3">
                  <c:v>CA 2017</c:v>
                </c:pt>
              </c:strCache>
            </c:strRef>
          </c:cat>
          <c:val>
            <c:numRef>
              <c:f>'PPT inv'!$C$3:$F$3</c:f>
              <c:numCache>
                <c:formatCode>#,##0.00</c:formatCode>
                <c:ptCount val="4"/>
                <c:pt idx="0">
                  <c:v>2026792.14</c:v>
                </c:pt>
                <c:pt idx="1">
                  <c:v>1369142.64</c:v>
                </c:pt>
                <c:pt idx="2">
                  <c:v>1014691.62</c:v>
                </c:pt>
                <c:pt idx="3">
                  <c:v>2586863.23</c:v>
                </c:pt>
              </c:numCache>
            </c:numRef>
          </c:val>
        </c:ser>
        <c:ser>
          <c:idx val="1"/>
          <c:order val="1"/>
          <c:tx>
            <c:strRef>
              <c:f>'PPT inv'!$B$4</c:f>
              <c:strCache>
                <c:ptCount val="1"/>
                <c:pt idx="0">
                  <c:v>STEP (TTC)</c:v>
                </c:pt>
              </c:strCache>
            </c:strRef>
          </c:tx>
          <c:invertIfNegative val="0"/>
          <c:cat>
            <c:strRef>
              <c:f>'PPT inv'!$C$2:$F$2</c:f>
              <c:strCache>
                <c:ptCount val="4"/>
                <c:pt idx="0">
                  <c:v>CA 2014</c:v>
                </c:pt>
                <c:pt idx="1">
                  <c:v>CA 2015</c:v>
                </c:pt>
                <c:pt idx="2">
                  <c:v>CA 2016</c:v>
                </c:pt>
                <c:pt idx="3">
                  <c:v>CA 2017</c:v>
                </c:pt>
              </c:strCache>
            </c:strRef>
          </c:cat>
          <c:val>
            <c:numRef>
              <c:f>'PPT inv'!$C$4:$F$4</c:f>
              <c:numCache>
                <c:formatCode>#,##0.00</c:formatCode>
                <c:ptCount val="4"/>
                <c:pt idx="0">
                  <c:v>958077.39999999991</c:v>
                </c:pt>
                <c:pt idx="1">
                  <c:v>1353599.69</c:v>
                </c:pt>
                <c:pt idx="2">
                  <c:v>2085330.41</c:v>
                </c:pt>
                <c:pt idx="3">
                  <c:v>1042687.03</c:v>
                </c:pt>
              </c:numCache>
            </c:numRef>
          </c:val>
        </c:ser>
        <c:ser>
          <c:idx val="2"/>
          <c:order val="2"/>
          <c:tx>
            <c:strRef>
              <c:f>'PPT inv'!$B$5</c:f>
              <c:strCache>
                <c:ptCount val="1"/>
                <c:pt idx="0">
                  <c:v>ASSAINISSEMENT (HT)</c:v>
                </c:pt>
              </c:strCache>
            </c:strRef>
          </c:tx>
          <c:invertIfNegative val="0"/>
          <c:dLbls>
            <c:dLbl>
              <c:idx val="0"/>
              <c:layout>
                <c:manualLayout>
                  <c:x val="3.6357071436507057E-3"/>
                  <c:y val="-0.11146871914322606"/>
                </c:manualLayout>
              </c:layout>
              <c:tx>
                <c:rich>
                  <a:bodyPr/>
                  <a:lstStyle/>
                  <a:p>
                    <a:r>
                      <a:rPr lang="en-US" sz="900"/>
                      <a:t>4 320 974</a:t>
                    </a:r>
                    <a:endParaRPr lang="en-US"/>
                  </a:p>
                </c:rich>
              </c:tx>
              <c:showLegendKey val="0"/>
              <c:showVal val="1"/>
              <c:showCatName val="0"/>
              <c:showSerName val="0"/>
              <c:showPercent val="0"/>
              <c:showBubbleSize val="0"/>
            </c:dLbl>
            <c:dLbl>
              <c:idx val="1"/>
              <c:layout>
                <c:manualLayout>
                  <c:x val="0"/>
                  <c:y val="-6.8595927116827438E-2"/>
                </c:manualLayout>
              </c:layout>
              <c:tx>
                <c:rich>
                  <a:bodyPr/>
                  <a:lstStyle/>
                  <a:p>
                    <a:r>
                      <a:rPr lang="en-US" sz="900"/>
                      <a:t>3 408 188</a:t>
                    </a:r>
                    <a:endParaRPr lang="en-US"/>
                  </a:p>
                </c:rich>
              </c:tx>
              <c:showLegendKey val="0"/>
              <c:showVal val="1"/>
              <c:showCatName val="0"/>
              <c:showSerName val="0"/>
              <c:showPercent val="0"/>
              <c:showBubbleSize val="0"/>
            </c:dLbl>
            <c:dLbl>
              <c:idx val="2"/>
              <c:layout>
                <c:manualLayout>
                  <c:x val="3.2067144054700992E-3"/>
                  <c:y val="-9.4319399785637692E-2"/>
                </c:manualLayout>
              </c:layout>
              <c:tx>
                <c:rich>
                  <a:bodyPr/>
                  <a:lstStyle/>
                  <a:p>
                    <a:r>
                      <a:rPr lang="en-US" sz="900"/>
                      <a:t>4 530 925 </a:t>
                    </a:r>
                    <a:endParaRPr lang="en-US"/>
                  </a:p>
                </c:rich>
              </c:tx>
              <c:showLegendKey val="0"/>
              <c:showVal val="1"/>
              <c:showCatName val="0"/>
              <c:showSerName val="0"/>
              <c:showPercent val="0"/>
              <c:showBubbleSize val="0"/>
            </c:dLbl>
            <c:dLbl>
              <c:idx val="3"/>
              <c:layout>
                <c:manualLayout>
                  <c:x val="8.3333333333333332E-3"/>
                  <c:y val="-0.12004287245444802"/>
                </c:manualLayout>
              </c:layout>
              <c:tx>
                <c:rich>
                  <a:bodyPr/>
                  <a:lstStyle/>
                  <a:p>
                    <a:pPr>
                      <a:defRPr sz="900" b="1"/>
                    </a:pPr>
                    <a:r>
                      <a:rPr lang="en-US" sz="900" b="1"/>
                      <a:t>5 099 759</a:t>
                    </a:r>
                    <a:endParaRPr lang="en-US" b="1"/>
                  </a:p>
                </c:rich>
              </c:tx>
              <c:spPr/>
              <c:showLegendKey val="0"/>
              <c:showVal val="1"/>
              <c:showCatName val="0"/>
              <c:showSerName val="0"/>
              <c:showPercent val="0"/>
              <c:showBubbleSize val="0"/>
            </c:dLbl>
            <c:txPr>
              <a:bodyPr/>
              <a:lstStyle/>
              <a:p>
                <a:pPr>
                  <a:defRPr sz="900"/>
                </a:pPr>
                <a:endParaRPr lang="fr-FR"/>
              </a:p>
            </c:txPr>
            <c:showLegendKey val="0"/>
            <c:showVal val="1"/>
            <c:showCatName val="0"/>
            <c:showSerName val="0"/>
            <c:showPercent val="0"/>
            <c:showBubbleSize val="0"/>
            <c:showLeaderLines val="0"/>
          </c:dLbls>
          <c:cat>
            <c:strRef>
              <c:f>'PPT inv'!$C$2:$F$2</c:f>
              <c:strCache>
                <c:ptCount val="4"/>
                <c:pt idx="0">
                  <c:v>CA 2014</c:v>
                </c:pt>
                <c:pt idx="1">
                  <c:v>CA 2015</c:v>
                </c:pt>
                <c:pt idx="2">
                  <c:v>CA 2016</c:v>
                </c:pt>
                <c:pt idx="3">
                  <c:v>CA 2017</c:v>
                </c:pt>
              </c:strCache>
            </c:strRef>
          </c:cat>
          <c:val>
            <c:numRef>
              <c:f>'PPT inv'!$C$5:$F$5</c:f>
              <c:numCache>
                <c:formatCode>#,##0.00</c:formatCode>
                <c:ptCount val="4"/>
                <c:pt idx="0">
                  <c:v>1336104.6599999999</c:v>
                </c:pt>
                <c:pt idx="1">
                  <c:v>685445.23</c:v>
                </c:pt>
                <c:pt idx="2">
                  <c:v>1430903.31</c:v>
                </c:pt>
                <c:pt idx="3">
                  <c:v>1470208.3</c:v>
                </c:pt>
              </c:numCache>
            </c:numRef>
          </c:val>
        </c:ser>
        <c:dLbls>
          <c:showLegendKey val="0"/>
          <c:showVal val="0"/>
          <c:showCatName val="0"/>
          <c:showSerName val="0"/>
          <c:showPercent val="0"/>
          <c:showBubbleSize val="0"/>
        </c:dLbls>
        <c:gapWidth val="150"/>
        <c:overlap val="100"/>
        <c:axId val="100813440"/>
        <c:axId val="100839808"/>
      </c:barChart>
      <c:catAx>
        <c:axId val="100813440"/>
        <c:scaling>
          <c:orientation val="minMax"/>
        </c:scaling>
        <c:delete val="0"/>
        <c:axPos val="b"/>
        <c:majorTickMark val="out"/>
        <c:minorTickMark val="none"/>
        <c:tickLblPos val="nextTo"/>
        <c:txPr>
          <a:bodyPr/>
          <a:lstStyle/>
          <a:p>
            <a:pPr>
              <a:defRPr sz="900"/>
            </a:pPr>
            <a:endParaRPr lang="fr-FR"/>
          </a:p>
        </c:txPr>
        <c:crossAx val="100839808"/>
        <c:crosses val="autoZero"/>
        <c:auto val="1"/>
        <c:lblAlgn val="ctr"/>
        <c:lblOffset val="100"/>
        <c:noMultiLvlLbl val="0"/>
      </c:catAx>
      <c:valAx>
        <c:axId val="100839808"/>
        <c:scaling>
          <c:orientation val="minMax"/>
        </c:scaling>
        <c:delete val="0"/>
        <c:axPos val="l"/>
        <c:majorGridlines/>
        <c:numFmt formatCode="#,##0" sourceLinked="0"/>
        <c:majorTickMark val="out"/>
        <c:minorTickMark val="none"/>
        <c:tickLblPos val="nextTo"/>
        <c:txPr>
          <a:bodyPr/>
          <a:lstStyle/>
          <a:p>
            <a:pPr>
              <a:defRPr sz="900"/>
            </a:pPr>
            <a:endParaRPr lang="fr-FR"/>
          </a:p>
        </c:txPr>
        <c:crossAx val="100813440"/>
        <c:crosses val="autoZero"/>
        <c:crossBetween val="between"/>
      </c:valAx>
    </c:plotArea>
    <c:legend>
      <c:legendPos val="b"/>
      <c:overlay val="0"/>
    </c:legend>
    <c:plotVisOnly val="1"/>
    <c:dispBlanksAs val="gap"/>
    <c:showDLblsOverMax val="0"/>
  </c:chart>
  <c:spPr>
    <a:ln>
      <a:solidFill>
        <a:srgbClr val="292934">
          <a:lumMod val="50000"/>
          <a:lumOff val="50000"/>
        </a:srgbClr>
      </a:solid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5"/>
            <a:ext cx="2945659" cy="493632"/>
          </a:xfrm>
          <a:prstGeom prst="rect">
            <a:avLst/>
          </a:prstGeom>
        </p:spPr>
        <p:txBody>
          <a:bodyPr vert="horz" lIns="91019" tIns="45509" rIns="91019" bIns="45509" rtlCol="0"/>
          <a:lstStyle>
            <a:lvl1pPr algn="l">
              <a:defRPr sz="1100"/>
            </a:lvl1pPr>
          </a:lstStyle>
          <a:p>
            <a:endParaRPr lang="fr-FR" dirty="0"/>
          </a:p>
        </p:txBody>
      </p:sp>
      <p:sp>
        <p:nvSpPr>
          <p:cNvPr id="3" name="Espace réservé de la date 2"/>
          <p:cNvSpPr>
            <a:spLocks noGrp="1"/>
          </p:cNvSpPr>
          <p:nvPr>
            <p:ph type="dt" sz="quarter" idx="1"/>
          </p:nvPr>
        </p:nvSpPr>
        <p:spPr>
          <a:xfrm>
            <a:off x="3850445" y="5"/>
            <a:ext cx="2945659" cy="493632"/>
          </a:xfrm>
          <a:prstGeom prst="rect">
            <a:avLst/>
          </a:prstGeom>
        </p:spPr>
        <p:txBody>
          <a:bodyPr vert="horz" lIns="91019" tIns="45509" rIns="91019" bIns="45509" rtlCol="0"/>
          <a:lstStyle>
            <a:lvl1pPr algn="r">
              <a:defRPr sz="1100"/>
            </a:lvl1pPr>
          </a:lstStyle>
          <a:p>
            <a:fld id="{6ED8F463-E743-4C2B-83BC-954FE41E349F}" type="datetimeFigureOut">
              <a:rPr lang="fr-FR" smtClean="0"/>
              <a:t>25/04/2018</a:t>
            </a:fld>
            <a:endParaRPr lang="fr-FR" dirty="0"/>
          </a:p>
        </p:txBody>
      </p:sp>
      <p:sp>
        <p:nvSpPr>
          <p:cNvPr id="4" name="Espace réservé du pied de page 3"/>
          <p:cNvSpPr>
            <a:spLocks noGrp="1"/>
          </p:cNvSpPr>
          <p:nvPr>
            <p:ph type="ftr" sz="quarter" idx="2"/>
          </p:nvPr>
        </p:nvSpPr>
        <p:spPr>
          <a:xfrm>
            <a:off x="2" y="9377321"/>
            <a:ext cx="2945659" cy="493632"/>
          </a:xfrm>
          <a:prstGeom prst="rect">
            <a:avLst/>
          </a:prstGeom>
        </p:spPr>
        <p:txBody>
          <a:bodyPr vert="horz" lIns="91019" tIns="45509" rIns="91019" bIns="45509" rtlCol="0" anchor="b"/>
          <a:lstStyle>
            <a:lvl1pPr algn="l">
              <a:defRPr sz="1100"/>
            </a:lvl1pPr>
          </a:lstStyle>
          <a:p>
            <a:endParaRPr lang="fr-FR" dirty="0"/>
          </a:p>
        </p:txBody>
      </p:sp>
      <p:sp>
        <p:nvSpPr>
          <p:cNvPr id="5" name="Espace réservé du numéro de diapositive 4"/>
          <p:cNvSpPr>
            <a:spLocks noGrp="1"/>
          </p:cNvSpPr>
          <p:nvPr>
            <p:ph type="sldNum" sz="quarter" idx="3"/>
          </p:nvPr>
        </p:nvSpPr>
        <p:spPr>
          <a:xfrm>
            <a:off x="3850445" y="9377321"/>
            <a:ext cx="2945659" cy="493632"/>
          </a:xfrm>
          <a:prstGeom prst="rect">
            <a:avLst/>
          </a:prstGeom>
        </p:spPr>
        <p:txBody>
          <a:bodyPr vert="horz" lIns="91019" tIns="45509" rIns="91019" bIns="45509" rtlCol="0" anchor="b"/>
          <a:lstStyle>
            <a:lvl1pPr algn="r">
              <a:defRPr sz="1100"/>
            </a:lvl1pPr>
          </a:lstStyle>
          <a:p>
            <a:fld id="{D9456894-F04D-4A49-A6FA-A96D86A319C4}" type="slidenum">
              <a:rPr lang="fr-FR" smtClean="0"/>
              <a:t>‹N°›</a:t>
            </a:fld>
            <a:endParaRPr lang="fr-FR" dirty="0"/>
          </a:p>
        </p:txBody>
      </p:sp>
    </p:spTree>
    <p:extLst>
      <p:ext uri="{BB962C8B-B14F-4D97-AF65-F5344CB8AC3E}">
        <p14:creationId xmlns:p14="http://schemas.microsoft.com/office/powerpoint/2010/main" val="97483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4958" cy="494186"/>
          </a:xfrm>
          <a:prstGeom prst="rect">
            <a:avLst/>
          </a:prstGeom>
        </p:spPr>
        <p:txBody>
          <a:bodyPr vert="horz" lIns="91019" tIns="45509" rIns="91019" bIns="45509" rtlCol="0"/>
          <a:lstStyle>
            <a:lvl1pPr algn="l">
              <a:defRPr sz="1100"/>
            </a:lvl1pPr>
          </a:lstStyle>
          <a:p>
            <a:endParaRPr lang="fr-FR" dirty="0"/>
          </a:p>
        </p:txBody>
      </p:sp>
      <p:sp>
        <p:nvSpPr>
          <p:cNvPr id="3" name="Espace réservé de la date 2"/>
          <p:cNvSpPr>
            <a:spLocks noGrp="1"/>
          </p:cNvSpPr>
          <p:nvPr>
            <p:ph type="dt" idx="1"/>
          </p:nvPr>
        </p:nvSpPr>
        <p:spPr>
          <a:xfrm>
            <a:off x="3851101" y="0"/>
            <a:ext cx="2944958" cy="494186"/>
          </a:xfrm>
          <a:prstGeom prst="rect">
            <a:avLst/>
          </a:prstGeom>
        </p:spPr>
        <p:txBody>
          <a:bodyPr vert="horz" lIns="91019" tIns="45509" rIns="91019" bIns="45509" rtlCol="0"/>
          <a:lstStyle>
            <a:lvl1pPr algn="r">
              <a:defRPr sz="1100"/>
            </a:lvl1pPr>
          </a:lstStyle>
          <a:p>
            <a:fld id="{0116DB24-925B-4324-B15E-133519D844B2}" type="datetimeFigureOut">
              <a:rPr lang="fr-FR" smtClean="0"/>
              <a:t>25/04/2018</a:t>
            </a:fld>
            <a:endParaRPr lang="fr-FR" dirty="0"/>
          </a:p>
        </p:txBody>
      </p:sp>
      <p:sp>
        <p:nvSpPr>
          <p:cNvPr id="4" name="Espace réservé de l'image des diapositives 3"/>
          <p:cNvSpPr>
            <a:spLocks noGrp="1" noRot="1" noChangeAspect="1"/>
          </p:cNvSpPr>
          <p:nvPr>
            <p:ph type="sldImg" idx="2"/>
          </p:nvPr>
        </p:nvSpPr>
        <p:spPr>
          <a:xfrm>
            <a:off x="927100" y="738188"/>
            <a:ext cx="4943475" cy="3706812"/>
          </a:xfrm>
          <a:prstGeom prst="rect">
            <a:avLst/>
          </a:prstGeom>
          <a:noFill/>
          <a:ln w="12700">
            <a:solidFill>
              <a:prstClr val="black"/>
            </a:solidFill>
          </a:ln>
        </p:spPr>
        <p:txBody>
          <a:bodyPr vert="horz" lIns="91019" tIns="45509" rIns="91019" bIns="45509" rtlCol="0" anchor="ctr"/>
          <a:lstStyle/>
          <a:p>
            <a:endParaRPr lang="fr-FR" dirty="0"/>
          </a:p>
        </p:txBody>
      </p:sp>
      <p:sp>
        <p:nvSpPr>
          <p:cNvPr id="5" name="Espace réservé des commentaires 4"/>
          <p:cNvSpPr>
            <a:spLocks noGrp="1"/>
          </p:cNvSpPr>
          <p:nvPr>
            <p:ph type="body" sz="quarter" idx="3"/>
          </p:nvPr>
        </p:nvSpPr>
        <p:spPr>
          <a:xfrm>
            <a:off x="679607" y="4689260"/>
            <a:ext cx="5438464" cy="4442935"/>
          </a:xfrm>
          <a:prstGeom prst="rect">
            <a:avLst/>
          </a:prstGeom>
        </p:spPr>
        <p:txBody>
          <a:bodyPr vert="horz" lIns="91019" tIns="45509" rIns="91019" bIns="45509"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376920"/>
            <a:ext cx="2944958" cy="494185"/>
          </a:xfrm>
          <a:prstGeom prst="rect">
            <a:avLst/>
          </a:prstGeom>
        </p:spPr>
        <p:txBody>
          <a:bodyPr vert="horz" lIns="91019" tIns="45509" rIns="91019" bIns="45509" rtlCol="0" anchor="b"/>
          <a:lstStyle>
            <a:lvl1pPr algn="l">
              <a:defRPr sz="1100"/>
            </a:lvl1pPr>
          </a:lstStyle>
          <a:p>
            <a:endParaRPr lang="fr-FR" dirty="0"/>
          </a:p>
        </p:txBody>
      </p:sp>
      <p:sp>
        <p:nvSpPr>
          <p:cNvPr id="7" name="Espace réservé du numéro de diapositive 6"/>
          <p:cNvSpPr>
            <a:spLocks noGrp="1"/>
          </p:cNvSpPr>
          <p:nvPr>
            <p:ph type="sldNum" sz="quarter" idx="5"/>
          </p:nvPr>
        </p:nvSpPr>
        <p:spPr>
          <a:xfrm>
            <a:off x="3851101" y="9376920"/>
            <a:ext cx="2944958" cy="494185"/>
          </a:xfrm>
          <a:prstGeom prst="rect">
            <a:avLst/>
          </a:prstGeom>
        </p:spPr>
        <p:txBody>
          <a:bodyPr vert="horz" lIns="91019" tIns="45509" rIns="91019" bIns="45509" rtlCol="0" anchor="b"/>
          <a:lstStyle>
            <a:lvl1pPr algn="r">
              <a:defRPr sz="1100"/>
            </a:lvl1pPr>
          </a:lstStyle>
          <a:p>
            <a:fld id="{E0F71B88-271E-41C8-BF89-4C652306BD42}" type="slidenum">
              <a:rPr lang="fr-FR" smtClean="0"/>
              <a:t>‹N°›</a:t>
            </a:fld>
            <a:endParaRPr lang="fr-FR" dirty="0"/>
          </a:p>
        </p:txBody>
      </p:sp>
    </p:spTree>
    <p:extLst>
      <p:ext uri="{BB962C8B-B14F-4D97-AF65-F5344CB8AC3E}">
        <p14:creationId xmlns:p14="http://schemas.microsoft.com/office/powerpoint/2010/main" val="1400101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smtClean="0"/>
              <a:t>Modifiez le style du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D89A1A6B-C154-4D65-A5AF-773CBABE4C73}" type="datetime1">
              <a:rPr lang="fr-FR" smtClean="0"/>
              <a:t>25/04/2018</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EFF727F6-8829-48E8-981A-7E987D525E7A}" type="slidenum">
              <a:rPr lang="fr-FR" smtClean="0"/>
              <a:t>‹N°›</a:t>
            </a:fld>
            <a:endParaRPr lang="fr-FR"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597C274E-12C8-45FE-899C-EC9826031695}" type="datetime1">
              <a:rPr lang="fr-FR" smtClean="0"/>
              <a:t>25/04/2018</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EFF727F6-8829-48E8-981A-7E987D525E7A}" type="slidenum">
              <a:rPr lang="fr-FR" smtClean="0"/>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DEBB134-8DEA-497F-A62D-8EC15117C60A}" type="datetime1">
              <a:rPr lang="fr-FR" smtClean="0"/>
              <a:t>25/04/2018</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EFF727F6-8829-48E8-981A-7E987D525E7A}" type="slidenum">
              <a:rPr lang="fr-FR" smtClean="0"/>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82CAB6EF-567D-41EB-9770-B841E6A3F2A2}" type="datetime1">
              <a:rPr lang="fr-FR" smtClean="0"/>
              <a:t>25/04/2018</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EFF727F6-8829-48E8-981A-7E987D525E7A}" type="slidenum">
              <a:rPr lang="fr-FR" smtClean="0"/>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FR" smtClean="0"/>
              <a:t>Modifiez le style du titre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C9E5A6F-6B4C-4AAA-AE7C-B8492397D9C3}" type="datetime1">
              <a:rPr lang="fr-FR" smtClean="0"/>
              <a:t>25/04/2018</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EFF727F6-8829-48E8-981A-7E987D525E7A}" type="slidenum">
              <a:rPr lang="fr-FR" smtClean="0"/>
              <a:t>‹N°›</a:t>
            </a:fld>
            <a:endParaRPr lang="fr-FR"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B364E6F-A295-414D-8933-230D4150B30C}" type="datetime1">
              <a:rPr lang="fr-FR" smtClean="0"/>
              <a:t>25/04/2018</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EFF727F6-8829-48E8-981A-7E987D525E7A}" type="slidenum">
              <a:rPr lang="fr-FR" smtClean="0"/>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F4366D7-7D98-428F-A61C-EF48110CD29B}" type="datetime1">
              <a:rPr lang="fr-FR" smtClean="0"/>
              <a:t>25/04/2018</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EFF727F6-8829-48E8-981A-7E987D525E7A}" type="slidenum">
              <a:rPr lang="fr-FR" smtClean="0"/>
              <a:t>‹N°›</a:t>
            </a:fld>
            <a:endParaRPr lang="fr-FR"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8D7F1618-0855-497F-B503-0B7636400695}" type="datetime1">
              <a:rPr lang="fr-FR" smtClean="0"/>
              <a:t>25/04/2018</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EFF727F6-8829-48E8-981A-7E987D525E7A}" type="slidenum">
              <a:rPr lang="fr-FR" smtClean="0"/>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03C6A0-B2C1-4DBD-91F4-ED74455BC42D}" type="datetime1">
              <a:rPr lang="fr-FR" smtClean="0"/>
              <a:t>25/04/2018</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EFF727F6-8829-48E8-981A-7E987D525E7A}" type="slidenum">
              <a:rPr lang="fr-FR" smtClean="0"/>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39A627D-F203-4BCB-8A94-AF55AC99E297}" type="datetime1">
              <a:rPr lang="fr-FR" smtClean="0"/>
              <a:t>25/04/2018</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EFF727F6-8829-48E8-981A-7E987D525E7A}" type="slidenum">
              <a:rPr lang="fr-FR" smtClean="0"/>
              <a:t>‹N°›</a:t>
            </a:fld>
            <a:endParaRPr lang="fr-FR"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5303D48-D51D-429B-9049-1C5F989BDA02}" type="datetime1">
              <a:rPr lang="fr-FR" smtClean="0"/>
              <a:t>25/04/2018</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EFF727F6-8829-48E8-981A-7E987D525E7A}" type="slidenum">
              <a:rPr lang="fr-FR" smtClean="0"/>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03C760E-5838-45D1-80B0-37BB7AFADE9D}" type="datetime1">
              <a:rPr lang="fr-FR" smtClean="0"/>
              <a:t>25/04/2018</a:t>
            </a:fld>
            <a:endParaRPr lang="fr-FR"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fr-FR"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FF727F6-8829-48E8-981A-7E987D525E7A}" type="slidenum">
              <a:rPr lang="fr-FR" smtClean="0"/>
              <a:t>‹N°›</a:t>
            </a:fld>
            <a:endParaRPr lang="fr-FR"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30.emf"/></Relationships>
</file>

<file path=ppt/slides/_rels/slide1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2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emf"/><Relationship Id="rId2" Type="http://schemas.openxmlformats.org/officeDocument/2006/relationships/image" Target="../media/image41.emf"/><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2.xml"/><Relationship Id="rId4" Type="http://schemas.openxmlformats.org/officeDocument/2006/relationships/image" Target="../media/image64.emf"/></Relationships>
</file>

<file path=ppt/slides/_rels/slide37.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 Id="rId4" Type="http://schemas.openxmlformats.org/officeDocument/2006/relationships/image" Target="../media/image69.emf"/></Relationships>
</file>

<file path=ppt/slides/_rels/slide39.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FR" sz="3600" dirty="0" smtClean="0"/>
              <a:t>COMPTES ADMINISTRATIFS 2017</a:t>
            </a:r>
            <a:br>
              <a:rPr lang="fr-FR" sz="3600" dirty="0" smtClean="0"/>
            </a:br>
            <a:r>
              <a:rPr lang="fr-FR" sz="3600" dirty="0" smtClean="0"/>
              <a:t>BUDGETS PRIMITIFS 2018</a:t>
            </a:r>
            <a:endParaRPr lang="fr-FR" sz="3600" dirty="0"/>
          </a:p>
        </p:txBody>
      </p:sp>
      <p:sp>
        <p:nvSpPr>
          <p:cNvPr id="3" name="Sous-titre 2"/>
          <p:cNvSpPr>
            <a:spLocks noGrp="1"/>
          </p:cNvSpPr>
          <p:nvPr>
            <p:ph type="subTitle" idx="1"/>
          </p:nvPr>
        </p:nvSpPr>
        <p:spPr/>
        <p:txBody>
          <a:bodyPr>
            <a:normAutofit/>
          </a:bodyPr>
          <a:lstStyle/>
          <a:p>
            <a:r>
              <a:rPr lang="fr-FR" sz="2000" dirty="0" smtClean="0"/>
              <a:t>CONSEIL COMMUNAUTAIRE </a:t>
            </a:r>
          </a:p>
          <a:p>
            <a:r>
              <a:rPr lang="fr-FR" sz="2000" dirty="0" smtClean="0"/>
              <a:t>29 mars 2018</a:t>
            </a:r>
            <a:endParaRPr lang="fr-FR" sz="2000" dirty="0"/>
          </a:p>
        </p:txBody>
      </p:sp>
    </p:spTree>
    <p:extLst>
      <p:ext uri="{BB962C8B-B14F-4D97-AF65-F5344CB8AC3E}">
        <p14:creationId xmlns:p14="http://schemas.microsoft.com/office/powerpoint/2010/main" val="1103627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FR" sz="3600" dirty="0" smtClean="0"/>
              <a:t>COMPTES ADMINISTRATIFS 2017</a:t>
            </a:r>
            <a:br>
              <a:rPr lang="fr-FR" sz="3600" dirty="0" smtClean="0"/>
            </a:br>
            <a:endParaRPr lang="fr-FR" sz="3600" dirty="0"/>
          </a:p>
        </p:txBody>
      </p:sp>
      <p:sp>
        <p:nvSpPr>
          <p:cNvPr id="3" name="Sous-titre 2"/>
          <p:cNvSpPr>
            <a:spLocks noGrp="1"/>
          </p:cNvSpPr>
          <p:nvPr>
            <p:ph type="subTitle" idx="1"/>
          </p:nvPr>
        </p:nvSpPr>
        <p:spPr/>
        <p:txBody>
          <a:bodyPr>
            <a:normAutofit/>
          </a:bodyPr>
          <a:lstStyle/>
          <a:p>
            <a:pPr algn="ctr"/>
            <a:r>
              <a:rPr lang="fr-FR" sz="2000" dirty="0" smtClean="0"/>
              <a:t>BUDGETS ANNEXES</a:t>
            </a:r>
          </a:p>
          <a:p>
            <a:pPr algn="ctr"/>
            <a:endParaRPr lang="fr-FR" sz="2000" dirty="0"/>
          </a:p>
        </p:txBody>
      </p:sp>
    </p:spTree>
    <p:extLst>
      <p:ext uri="{BB962C8B-B14F-4D97-AF65-F5344CB8AC3E}">
        <p14:creationId xmlns:p14="http://schemas.microsoft.com/office/powerpoint/2010/main" val="3891619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179512" y="44624"/>
            <a:ext cx="8784976" cy="576064"/>
          </a:xfrm>
        </p:spPr>
        <p:txBody>
          <a:bodyPr>
            <a:normAutofit fontScale="90000"/>
          </a:bodyPr>
          <a:lstStyle/>
          <a:p>
            <a:pPr lvl="0"/>
            <a:r>
              <a:rPr lang="fr-FR" sz="1800" dirty="0" smtClean="0"/>
              <a:t>COMPTES ADMINISTRATIFS 2017 – BUDGETS ANNEXES</a:t>
            </a:r>
            <a:br>
              <a:rPr lang="fr-FR" sz="1800" dirty="0" smtClean="0"/>
            </a:br>
            <a:r>
              <a:rPr lang="fr-FR" sz="1800" dirty="0" smtClean="0"/>
              <a:t> EAU - STEP- ASSAINISSEMENT - SPANC</a:t>
            </a:r>
            <a:endParaRPr lang="fr-FR" sz="1800" dirty="0"/>
          </a:p>
        </p:txBody>
      </p:sp>
      <p:sp>
        <p:nvSpPr>
          <p:cNvPr id="3" name="ZoneTexte 2"/>
          <p:cNvSpPr txBox="1"/>
          <p:nvPr/>
        </p:nvSpPr>
        <p:spPr>
          <a:xfrm>
            <a:off x="353101" y="4296821"/>
            <a:ext cx="8488633" cy="1308050"/>
          </a:xfrm>
          <a:prstGeom prst="rect">
            <a:avLst/>
          </a:prstGeom>
          <a:noFill/>
          <a:ln>
            <a:solidFill>
              <a:schemeClr val="tx1">
                <a:lumMod val="25000"/>
                <a:lumOff val="75000"/>
              </a:schemeClr>
            </a:solidFill>
          </a:ln>
        </p:spPr>
        <p:txBody>
          <a:bodyPr wrap="square" rtlCol="0">
            <a:spAutoFit/>
          </a:bodyPr>
          <a:lstStyle/>
          <a:p>
            <a:r>
              <a:rPr lang="fr-FR" sz="1050" b="1" dirty="0" smtClean="0">
                <a:solidFill>
                  <a:srgbClr val="0070C0"/>
                </a:solidFill>
              </a:rPr>
              <a:t>Epargne </a:t>
            </a:r>
            <a:r>
              <a:rPr lang="fr-FR" sz="1050" dirty="0" smtClean="0">
                <a:solidFill>
                  <a:srgbClr val="0070C0"/>
                </a:solidFill>
              </a:rPr>
              <a:t>:</a:t>
            </a:r>
          </a:p>
          <a:p>
            <a:endParaRPr lang="fr-FR" sz="900" dirty="0" smtClean="0"/>
          </a:p>
          <a:p>
            <a:r>
              <a:rPr lang="fr-FR" sz="900" dirty="0" smtClean="0"/>
              <a:t>- </a:t>
            </a:r>
            <a:r>
              <a:rPr lang="fr-FR" sz="1000" dirty="0" smtClean="0"/>
              <a:t>En baisse par rapport 2016 sur l’ensemble des budgets, sous l’effet :</a:t>
            </a:r>
          </a:p>
          <a:p>
            <a:pPr marL="628650" lvl="1" indent="-171450">
              <a:buFontTx/>
              <a:buChar char="-"/>
            </a:pPr>
            <a:r>
              <a:rPr lang="fr-FR" sz="1000" dirty="0" smtClean="0"/>
              <a:t>de la progression de la masse salariale</a:t>
            </a:r>
          </a:p>
          <a:p>
            <a:pPr marL="628650" lvl="1" indent="-171450">
              <a:buFontTx/>
              <a:buChar char="-"/>
            </a:pPr>
            <a:r>
              <a:rPr lang="fr-FR" sz="1000" dirty="0" smtClean="0"/>
              <a:t>mais aussi de dépenses exceptionnelles (Eau : accompagnement DSP), </a:t>
            </a:r>
          </a:p>
          <a:p>
            <a:pPr marL="628650" lvl="1" indent="-171450">
              <a:buFontTx/>
              <a:buChar char="-"/>
            </a:pPr>
            <a:r>
              <a:rPr lang="fr-FR" sz="1000" dirty="0" smtClean="0"/>
              <a:t>de la non perception des redevances sur une partie du territoire suite au changement de délégataire, redevances qui seront  perçues en 2018</a:t>
            </a:r>
            <a:endParaRPr lang="fr-FR" sz="900" dirty="0" smtClean="0"/>
          </a:p>
          <a:p>
            <a:pPr marL="182563" indent="-182563"/>
            <a:r>
              <a:rPr lang="fr-FR" sz="1000" dirty="0" smtClean="0"/>
              <a:t>-  Mais supérieure à la prévision sur l’ensemble des budgets</a:t>
            </a:r>
            <a:endParaRPr lang="fr-FR" sz="1000" b="1" dirty="0" smtClean="0"/>
          </a:p>
        </p:txBody>
      </p:sp>
      <p:sp>
        <p:nvSpPr>
          <p:cNvPr id="4" name="ZoneTexte 3"/>
          <p:cNvSpPr txBox="1"/>
          <p:nvPr/>
        </p:nvSpPr>
        <p:spPr>
          <a:xfrm>
            <a:off x="6516216" y="51233"/>
            <a:ext cx="2345643" cy="584775"/>
          </a:xfrm>
          <a:prstGeom prst="rect">
            <a:avLst/>
          </a:prstGeom>
          <a:solidFill>
            <a:schemeClr val="bg1"/>
          </a:solidFill>
          <a:ln>
            <a:solidFill>
              <a:schemeClr val="tx1">
                <a:lumMod val="25000"/>
                <a:lumOff val="75000"/>
              </a:schemeClr>
            </a:solidFill>
          </a:ln>
        </p:spPr>
        <p:txBody>
          <a:bodyPr wrap="square" rtlCol="0">
            <a:spAutoFit/>
          </a:bodyPr>
          <a:lstStyle/>
          <a:p>
            <a:r>
              <a:rPr lang="fr-FR" sz="800" dirty="0" smtClean="0"/>
              <a:t>NB : passage des budgets EAU et STEP sous le régime de TVA de droit commun à compter du 1 er mai 2017 ( écritures HT à compter de cette date)</a:t>
            </a:r>
            <a:endParaRPr lang="fr-FR" sz="800" dirty="0"/>
          </a:p>
        </p:txBody>
      </p:sp>
      <p:sp>
        <p:nvSpPr>
          <p:cNvPr id="6" name="ZoneTexte 5"/>
          <p:cNvSpPr txBox="1"/>
          <p:nvPr/>
        </p:nvSpPr>
        <p:spPr>
          <a:xfrm>
            <a:off x="339430" y="5581179"/>
            <a:ext cx="2893343" cy="1323439"/>
          </a:xfrm>
          <a:prstGeom prst="rect">
            <a:avLst/>
          </a:prstGeom>
          <a:noFill/>
          <a:ln>
            <a:solidFill>
              <a:schemeClr val="tx1">
                <a:lumMod val="25000"/>
                <a:lumOff val="75000"/>
              </a:schemeClr>
            </a:solidFill>
          </a:ln>
        </p:spPr>
        <p:txBody>
          <a:bodyPr wrap="square" rtlCol="0">
            <a:spAutoFit/>
          </a:bodyPr>
          <a:lstStyle/>
          <a:p>
            <a:r>
              <a:rPr lang="fr-FR" sz="1000" b="1" dirty="0">
                <a:solidFill>
                  <a:srgbClr val="0070C0"/>
                </a:solidFill>
              </a:rPr>
              <a:t>Investissement </a:t>
            </a:r>
            <a:r>
              <a:rPr lang="fr-FR" sz="1000" dirty="0">
                <a:solidFill>
                  <a:srgbClr val="0070C0"/>
                </a:solidFill>
              </a:rPr>
              <a:t>: </a:t>
            </a:r>
            <a:r>
              <a:rPr lang="fr-FR" sz="1000" dirty="0" smtClean="0">
                <a:solidFill>
                  <a:srgbClr val="0070C0"/>
                </a:solidFill>
              </a:rPr>
              <a:t>Eau</a:t>
            </a:r>
            <a:endParaRPr lang="fr-FR" sz="1000" dirty="0">
              <a:solidFill>
                <a:srgbClr val="0070C0"/>
              </a:solidFill>
            </a:endParaRPr>
          </a:p>
          <a:p>
            <a:pPr marL="171450" indent="-171450">
              <a:buFontTx/>
              <a:buChar char="-"/>
            </a:pPr>
            <a:r>
              <a:rPr lang="fr-FR" sz="1000" dirty="0" smtClean="0"/>
              <a:t>Dépenses d’équipement orientées à la  </a:t>
            </a:r>
            <a:r>
              <a:rPr lang="fr-FR" sz="1000" dirty="0"/>
              <a:t>hausse </a:t>
            </a:r>
            <a:r>
              <a:rPr lang="fr-FR" sz="1000" dirty="0" smtClean="0"/>
              <a:t>( </a:t>
            </a:r>
            <a:r>
              <a:rPr lang="fr-FR" sz="1000" dirty="0"/>
              <a:t>usine de potabilisation</a:t>
            </a:r>
            <a:r>
              <a:rPr lang="fr-FR" sz="1000" dirty="0" smtClean="0"/>
              <a:t>)</a:t>
            </a:r>
          </a:p>
          <a:p>
            <a:pPr marL="171450" indent="-171450">
              <a:buFontTx/>
              <a:buChar char="-"/>
            </a:pPr>
            <a:r>
              <a:rPr lang="fr-FR" sz="1000" dirty="0" smtClean="0"/>
              <a:t>Mobilisation d’un prêt à </a:t>
            </a:r>
            <a:r>
              <a:rPr lang="fr-FR" sz="1000" dirty="0" err="1" smtClean="0"/>
              <a:t>tx</a:t>
            </a:r>
            <a:r>
              <a:rPr lang="fr-FR" sz="1000" dirty="0" smtClean="0"/>
              <a:t> zéro (Agence de l’eau sur 10 ans) </a:t>
            </a:r>
          </a:p>
          <a:p>
            <a:pPr marL="171450" indent="-171450">
              <a:buFontTx/>
              <a:buChar char="-"/>
            </a:pPr>
            <a:r>
              <a:rPr lang="fr-FR" sz="1000" dirty="0" smtClean="0"/>
              <a:t>Baisse du besoin de financement de l’investissement</a:t>
            </a:r>
          </a:p>
          <a:p>
            <a:pPr marL="171450" indent="-171450">
              <a:buFont typeface="Wingdings" panose="05000000000000000000" pitchFamily="2" charset="2"/>
              <a:buChar char="Ø"/>
            </a:pPr>
            <a:r>
              <a:rPr lang="fr-FR" sz="1000" dirty="0" smtClean="0">
                <a:solidFill>
                  <a:srgbClr val="0070C0"/>
                </a:solidFill>
              </a:rPr>
              <a:t>Augmentation du résultat de clôture</a:t>
            </a:r>
            <a:endParaRPr lang="fr-FR" sz="1000" dirty="0">
              <a:solidFill>
                <a:srgbClr val="0070C0"/>
              </a:solidFill>
            </a:endParaRPr>
          </a:p>
        </p:txBody>
      </p:sp>
      <p:sp>
        <p:nvSpPr>
          <p:cNvPr id="10" name="ZoneTexte 9"/>
          <p:cNvSpPr txBox="1"/>
          <p:nvPr/>
        </p:nvSpPr>
        <p:spPr>
          <a:xfrm>
            <a:off x="3409285" y="5632579"/>
            <a:ext cx="2376264" cy="1169551"/>
          </a:xfrm>
          <a:prstGeom prst="rect">
            <a:avLst/>
          </a:prstGeom>
          <a:noFill/>
          <a:ln>
            <a:solidFill>
              <a:schemeClr val="tx1">
                <a:lumMod val="25000"/>
                <a:lumOff val="75000"/>
              </a:schemeClr>
            </a:solidFill>
          </a:ln>
        </p:spPr>
        <p:txBody>
          <a:bodyPr wrap="square" rtlCol="0">
            <a:spAutoFit/>
          </a:bodyPr>
          <a:lstStyle/>
          <a:p>
            <a:r>
              <a:rPr lang="fr-FR" sz="1000" b="1" dirty="0">
                <a:solidFill>
                  <a:srgbClr val="0070C0"/>
                </a:solidFill>
              </a:rPr>
              <a:t>Investissement </a:t>
            </a:r>
            <a:r>
              <a:rPr lang="fr-FR" sz="1000" dirty="0">
                <a:solidFill>
                  <a:srgbClr val="0070C0"/>
                </a:solidFill>
              </a:rPr>
              <a:t>: </a:t>
            </a:r>
            <a:r>
              <a:rPr lang="fr-FR" sz="1000" dirty="0" smtClean="0">
                <a:solidFill>
                  <a:srgbClr val="0070C0"/>
                </a:solidFill>
              </a:rPr>
              <a:t>STEP </a:t>
            </a:r>
            <a:endParaRPr lang="fr-FR" sz="1000" dirty="0">
              <a:solidFill>
                <a:srgbClr val="0070C0"/>
              </a:solidFill>
            </a:endParaRPr>
          </a:p>
          <a:p>
            <a:r>
              <a:rPr lang="fr-FR" sz="1000" dirty="0"/>
              <a:t>- Dépenses </a:t>
            </a:r>
            <a:r>
              <a:rPr lang="fr-FR" sz="1000" dirty="0" smtClean="0"/>
              <a:t>d’équipement en baisse, (</a:t>
            </a:r>
            <a:r>
              <a:rPr lang="fr-FR" sz="1000" dirty="0"/>
              <a:t>y </a:t>
            </a:r>
            <a:r>
              <a:rPr lang="fr-FR" sz="1000" dirty="0" smtClean="0"/>
              <a:t>c. </a:t>
            </a:r>
            <a:r>
              <a:rPr lang="fr-FR" sz="1000" dirty="0"/>
              <a:t>sur une base TTC</a:t>
            </a:r>
            <a:r>
              <a:rPr lang="fr-FR" sz="1000" dirty="0" smtClean="0"/>
              <a:t>). (réduction du périmètre)</a:t>
            </a:r>
            <a:endParaRPr lang="fr-FR" sz="1000" dirty="0"/>
          </a:p>
          <a:p>
            <a:pPr marL="171450" indent="-171450">
              <a:buFontTx/>
              <a:buChar char="-"/>
            </a:pPr>
            <a:r>
              <a:rPr lang="fr-FR" sz="1000" dirty="0" smtClean="0"/>
              <a:t>Baisse du </a:t>
            </a:r>
            <a:r>
              <a:rPr lang="fr-FR" sz="1000" dirty="0"/>
              <a:t>b</a:t>
            </a:r>
            <a:r>
              <a:rPr lang="fr-FR" sz="1000" dirty="0" smtClean="0"/>
              <a:t>esoin de financement de l’investissement </a:t>
            </a:r>
          </a:p>
          <a:p>
            <a:pPr marL="171450" indent="-171450">
              <a:buFont typeface="Wingdings" panose="05000000000000000000" pitchFamily="2" charset="2"/>
              <a:buChar char="Ø"/>
            </a:pPr>
            <a:r>
              <a:rPr lang="fr-FR" sz="1000" dirty="0" smtClean="0">
                <a:solidFill>
                  <a:srgbClr val="0070C0"/>
                </a:solidFill>
              </a:rPr>
              <a:t>Augmentation du résultat de clôture </a:t>
            </a:r>
          </a:p>
        </p:txBody>
      </p:sp>
      <p:sp>
        <p:nvSpPr>
          <p:cNvPr id="11" name="ZoneTexte 10"/>
          <p:cNvSpPr txBox="1"/>
          <p:nvPr/>
        </p:nvSpPr>
        <p:spPr>
          <a:xfrm>
            <a:off x="5947647" y="5612186"/>
            <a:ext cx="2850598" cy="1323439"/>
          </a:xfrm>
          <a:prstGeom prst="rect">
            <a:avLst/>
          </a:prstGeom>
          <a:noFill/>
          <a:ln>
            <a:solidFill>
              <a:schemeClr val="tx1">
                <a:lumMod val="25000"/>
                <a:lumOff val="75000"/>
              </a:schemeClr>
            </a:solidFill>
          </a:ln>
        </p:spPr>
        <p:txBody>
          <a:bodyPr wrap="square" rtlCol="0">
            <a:spAutoFit/>
          </a:bodyPr>
          <a:lstStyle/>
          <a:p>
            <a:r>
              <a:rPr lang="fr-FR" sz="1000" b="1" dirty="0">
                <a:solidFill>
                  <a:srgbClr val="0070C0"/>
                </a:solidFill>
              </a:rPr>
              <a:t>Investissement </a:t>
            </a:r>
            <a:r>
              <a:rPr lang="fr-FR" sz="1000" dirty="0">
                <a:solidFill>
                  <a:srgbClr val="0070C0"/>
                </a:solidFill>
              </a:rPr>
              <a:t>: </a:t>
            </a:r>
            <a:r>
              <a:rPr lang="fr-FR" sz="1000" dirty="0" smtClean="0">
                <a:solidFill>
                  <a:srgbClr val="0070C0"/>
                </a:solidFill>
              </a:rPr>
              <a:t>Assainissement </a:t>
            </a:r>
            <a:endParaRPr lang="fr-FR" sz="1000" dirty="0">
              <a:solidFill>
                <a:srgbClr val="0070C0"/>
              </a:solidFill>
            </a:endParaRPr>
          </a:p>
          <a:p>
            <a:pPr marL="171450" indent="-171450">
              <a:buFontTx/>
              <a:buChar char="-"/>
            </a:pPr>
            <a:r>
              <a:rPr lang="fr-FR" sz="1000" dirty="0" smtClean="0"/>
              <a:t>Quasi stabilité des dépenses d’équipement</a:t>
            </a:r>
          </a:p>
          <a:p>
            <a:pPr marL="171450" indent="-171450">
              <a:buFontTx/>
              <a:buChar char="-"/>
            </a:pPr>
            <a:r>
              <a:rPr lang="fr-FR" sz="1000" dirty="0" smtClean="0"/>
              <a:t>Baisse des recettes d’investissement (</a:t>
            </a:r>
            <a:r>
              <a:rPr lang="fr-FR" sz="1000" dirty="0">
                <a:solidFill>
                  <a:srgbClr val="0070C0"/>
                </a:solidFill>
              </a:rPr>
              <a:t>NB : emprunt prévu au budget non mobilisé en 2017 (125 185 €)</a:t>
            </a:r>
          </a:p>
          <a:p>
            <a:pPr marL="171450" indent="-171450">
              <a:buFontTx/>
              <a:buChar char="-"/>
            </a:pPr>
            <a:r>
              <a:rPr lang="fr-FR" sz="1000" dirty="0" smtClean="0"/>
              <a:t>Hausse du besoin de financement de l’investissement </a:t>
            </a:r>
          </a:p>
          <a:p>
            <a:pPr marL="171450" indent="-171450">
              <a:buFont typeface="Wingdings" panose="05000000000000000000" pitchFamily="2" charset="2"/>
              <a:buChar char="Ø"/>
            </a:pPr>
            <a:r>
              <a:rPr lang="fr-FR" sz="1000" dirty="0" smtClean="0">
                <a:solidFill>
                  <a:srgbClr val="0070C0"/>
                </a:solidFill>
              </a:rPr>
              <a:t>Baisse du résultat de clôture </a:t>
            </a:r>
            <a:endParaRPr lang="fr-FR" sz="800" dirty="0" smtClean="0">
              <a:solidFill>
                <a:srgbClr val="0070C0"/>
              </a:solidFill>
            </a:endParaRPr>
          </a:p>
        </p:txBody>
      </p:sp>
      <p:pic>
        <p:nvPicPr>
          <p:cNvPr id="266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430" y="548681"/>
            <a:ext cx="8539508" cy="3716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0192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71400"/>
            <a:ext cx="7056784" cy="735360"/>
          </a:xfrm>
        </p:spPr>
        <p:txBody>
          <a:bodyPr>
            <a:normAutofit/>
          </a:bodyPr>
          <a:lstStyle/>
          <a:p>
            <a:pPr algn="ctr"/>
            <a:r>
              <a:rPr lang="fr-FR" sz="1800" dirty="0" smtClean="0"/>
              <a:t>CA 2017 – BUDGET  ANNEXE- EAU</a:t>
            </a:r>
            <a:endParaRPr lang="fr-FR" sz="2400" dirty="0"/>
          </a:p>
        </p:txBody>
      </p:sp>
      <p:sp>
        <p:nvSpPr>
          <p:cNvPr id="4" name="Espace réservé du numéro de diapositive 3"/>
          <p:cNvSpPr>
            <a:spLocks noGrp="1"/>
          </p:cNvSpPr>
          <p:nvPr>
            <p:ph type="sldNum" sz="quarter" idx="12"/>
          </p:nvPr>
        </p:nvSpPr>
        <p:spPr/>
        <p:txBody>
          <a:bodyPr/>
          <a:lstStyle/>
          <a:p>
            <a:fld id="{EFF727F6-8829-48E8-981A-7E987D525E7A}" type="slidenum">
              <a:rPr lang="fr-FR" smtClean="0"/>
              <a:t>12</a:t>
            </a:fld>
            <a:endParaRPr lang="fr-FR" dirty="0"/>
          </a:p>
        </p:txBody>
      </p:sp>
      <p:sp>
        <p:nvSpPr>
          <p:cNvPr id="17" name="ZoneTexte 16"/>
          <p:cNvSpPr txBox="1"/>
          <p:nvPr/>
        </p:nvSpPr>
        <p:spPr>
          <a:xfrm>
            <a:off x="4543580" y="5517232"/>
            <a:ext cx="4363688" cy="707886"/>
          </a:xfrm>
          <a:prstGeom prst="rect">
            <a:avLst/>
          </a:prstGeom>
          <a:noFill/>
          <a:ln>
            <a:solidFill>
              <a:schemeClr val="tx1">
                <a:lumMod val="25000"/>
                <a:lumOff val="75000"/>
              </a:schemeClr>
            </a:solidFill>
          </a:ln>
        </p:spPr>
        <p:txBody>
          <a:bodyPr wrap="square" rtlCol="0">
            <a:spAutoFit/>
          </a:bodyPr>
          <a:lstStyle/>
          <a:p>
            <a:pPr algn="just"/>
            <a:r>
              <a:rPr lang="fr-FR" sz="1000" b="1" dirty="0" smtClean="0">
                <a:solidFill>
                  <a:srgbClr val="0070C0"/>
                </a:solidFill>
              </a:rPr>
              <a:t>Les recettes d’investissement progressent sous l’effet de l’encaissement d’un prêt à taux zéro de l’agence de l’eau (1,034 M d’€) et de subventions d’investissement perçues,  notamment pour la réhabilitation de l’usine de potabilisation</a:t>
            </a:r>
            <a:r>
              <a:rPr lang="fr-FR" sz="900" b="1" dirty="0" smtClean="0">
                <a:solidFill>
                  <a:srgbClr val="0070C0"/>
                </a:solidFill>
              </a:rPr>
              <a:t>. </a:t>
            </a:r>
            <a:endParaRPr lang="fr-FR" sz="900" b="1" dirty="0">
              <a:solidFill>
                <a:srgbClr val="0070C0"/>
              </a:solidFill>
            </a:endParaRPr>
          </a:p>
        </p:txBody>
      </p:sp>
      <p:sp>
        <p:nvSpPr>
          <p:cNvPr id="23" name="ZoneTexte 22"/>
          <p:cNvSpPr txBox="1"/>
          <p:nvPr/>
        </p:nvSpPr>
        <p:spPr>
          <a:xfrm>
            <a:off x="4508072" y="2564903"/>
            <a:ext cx="4405494" cy="492443"/>
          </a:xfrm>
          <a:prstGeom prst="rect">
            <a:avLst/>
          </a:prstGeom>
          <a:noFill/>
          <a:ln>
            <a:solidFill>
              <a:schemeClr val="tx1">
                <a:lumMod val="25000"/>
                <a:lumOff val="75000"/>
              </a:schemeClr>
            </a:solidFill>
          </a:ln>
        </p:spPr>
        <p:txBody>
          <a:bodyPr wrap="square" rtlCol="0">
            <a:spAutoFit/>
          </a:bodyPr>
          <a:lstStyle/>
          <a:p>
            <a:pPr algn="just"/>
            <a:r>
              <a:rPr lang="fr-FR" sz="1000" b="1" dirty="0" smtClean="0">
                <a:solidFill>
                  <a:srgbClr val="0070C0"/>
                </a:solidFill>
              </a:rPr>
              <a:t>Les dépenses d’équipement s’élèvent à 2, 223 M d’€ (2,555 Md’€ y c reports)  supérieures à 2016  (1,463 M d’ € y c reports).</a:t>
            </a:r>
          </a:p>
          <a:p>
            <a:endParaRPr lang="fr-FR" sz="600" dirty="0" smtClean="0">
              <a:solidFill>
                <a:srgbClr val="0070C0"/>
              </a:solidFill>
            </a:endParaRPr>
          </a:p>
        </p:txBody>
      </p:sp>
      <p:sp>
        <p:nvSpPr>
          <p:cNvPr id="25" name="ZoneTexte 24"/>
          <p:cNvSpPr txBox="1"/>
          <p:nvPr/>
        </p:nvSpPr>
        <p:spPr>
          <a:xfrm>
            <a:off x="191236" y="5651360"/>
            <a:ext cx="3744416"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fr-FR" sz="1000" b="1" dirty="0" smtClean="0">
                <a:solidFill>
                  <a:srgbClr val="0070C0"/>
                </a:solidFill>
              </a:rPr>
              <a:t>Les </a:t>
            </a:r>
            <a:r>
              <a:rPr lang="fr-FR" sz="1000" b="1" dirty="0">
                <a:solidFill>
                  <a:srgbClr val="0070C0"/>
                </a:solidFill>
              </a:rPr>
              <a:t>o</a:t>
            </a:r>
            <a:r>
              <a:rPr lang="fr-FR" sz="1000" b="1" dirty="0" smtClean="0">
                <a:solidFill>
                  <a:srgbClr val="0070C0"/>
                </a:solidFill>
              </a:rPr>
              <a:t>pérations de l’exercice y c reports présentent un solde positif  (+0, 887 Md’€), (et croissant), qui , augmenté du résultat de 2016, porte le résultat de clôture à 4, 557 € pour 2017.</a:t>
            </a:r>
            <a:endParaRPr lang="fr-FR" sz="1000" b="1" dirty="0">
              <a:solidFill>
                <a:srgbClr val="0070C0"/>
              </a:solidFill>
            </a:endParaRPr>
          </a:p>
        </p:txBody>
      </p:sp>
      <p:sp>
        <p:nvSpPr>
          <p:cNvPr id="19" name="Flèche droite 18"/>
          <p:cNvSpPr/>
          <p:nvPr/>
        </p:nvSpPr>
        <p:spPr>
          <a:xfrm rot="10800000">
            <a:off x="4067945" y="5859556"/>
            <a:ext cx="36004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6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3" y="5238181"/>
            <a:ext cx="4248472"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6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088" y="692696"/>
            <a:ext cx="4428557" cy="187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6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088" y="3200029"/>
            <a:ext cx="4461336" cy="224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163284" y="4983941"/>
            <a:ext cx="4164739" cy="230832"/>
          </a:xfrm>
          <a:prstGeom prst="rect">
            <a:avLst/>
          </a:prstGeom>
          <a:noFill/>
        </p:spPr>
        <p:txBody>
          <a:bodyPr wrap="square" rtlCol="0">
            <a:spAutoFit/>
          </a:bodyPr>
          <a:lstStyle/>
          <a:p>
            <a:r>
              <a:rPr lang="fr-FR" sz="900" b="1" dirty="0" smtClean="0">
                <a:solidFill>
                  <a:srgbClr val="0070C0"/>
                </a:solidFill>
              </a:rPr>
              <a:t>L’épargne brute diminue en 2017, (mais est supérieure à la prévision) :</a:t>
            </a:r>
            <a:endParaRPr lang="fr-FR" sz="900" b="1" dirty="0">
              <a:solidFill>
                <a:srgbClr val="0070C0"/>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159" y="692697"/>
            <a:ext cx="4224699"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159" y="3084341"/>
            <a:ext cx="4224699" cy="189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oneTexte 13"/>
          <p:cNvSpPr txBox="1"/>
          <p:nvPr/>
        </p:nvSpPr>
        <p:spPr>
          <a:xfrm>
            <a:off x="6300192" y="0"/>
            <a:ext cx="2345643" cy="584775"/>
          </a:xfrm>
          <a:prstGeom prst="rect">
            <a:avLst/>
          </a:prstGeom>
          <a:solidFill>
            <a:schemeClr val="bg1"/>
          </a:solidFill>
          <a:ln>
            <a:solidFill>
              <a:schemeClr val="tx1">
                <a:lumMod val="25000"/>
                <a:lumOff val="75000"/>
              </a:schemeClr>
            </a:solidFill>
          </a:ln>
        </p:spPr>
        <p:txBody>
          <a:bodyPr wrap="square" rtlCol="0">
            <a:spAutoFit/>
          </a:bodyPr>
          <a:lstStyle/>
          <a:p>
            <a:r>
              <a:rPr lang="fr-FR" sz="800" dirty="0" smtClean="0"/>
              <a:t>NB : passage du budget EAU sous le régime de TVA de droit commun à compter du 1 er mai 2017 ( dépenses comptabilisées HT à compter de cette date)</a:t>
            </a:r>
            <a:endParaRPr lang="fr-FR" sz="800" dirty="0"/>
          </a:p>
        </p:txBody>
      </p:sp>
    </p:spTree>
    <p:extLst>
      <p:ext uri="{BB962C8B-B14F-4D97-AF65-F5344CB8AC3E}">
        <p14:creationId xmlns:p14="http://schemas.microsoft.com/office/powerpoint/2010/main" val="137933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331243"/>
            <a:ext cx="7056784" cy="432048"/>
          </a:xfrm>
        </p:spPr>
        <p:txBody>
          <a:bodyPr>
            <a:normAutofit/>
          </a:bodyPr>
          <a:lstStyle/>
          <a:p>
            <a:pPr algn="ctr"/>
            <a:r>
              <a:rPr lang="fr-FR" sz="1800" dirty="0" smtClean="0"/>
              <a:t>CA 2017 – BUDGETS ANNEXES- STEP</a:t>
            </a:r>
            <a:endParaRPr lang="fr-FR" sz="2400" dirty="0"/>
          </a:p>
        </p:txBody>
      </p:sp>
      <p:sp>
        <p:nvSpPr>
          <p:cNvPr id="4" name="Espace réservé du numéro de diapositive 3"/>
          <p:cNvSpPr>
            <a:spLocks noGrp="1"/>
          </p:cNvSpPr>
          <p:nvPr>
            <p:ph type="sldNum" sz="quarter" idx="12"/>
          </p:nvPr>
        </p:nvSpPr>
        <p:spPr/>
        <p:txBody>
          <a:bodyPr/>
          <a:lstStyle/>
          <a:p>
            <a:fld id="{EFF727F6-8829-48E8-981A-7E987D525E7A}" type="slidenum">
              <a:rPr lang="fr-FR" smtClean="0"/>
              <a:t>13</a:t>
            </a:fld>
            <a:endParaRPr lang="fr-FR" dirty="0"/>
          </a:p>
        </p:txBody>
      </p:sp>
      <p:sp>
        <p:nvSpPr>
          <p:cNvPr id="21" name="ZoneTexte 20"/>
          <p:cNvSpPr txBox="1"/>
          <p:nvPr/>
        </p:nvSpPr>
        <p:spPr>
          <a:xfrm>
            <a:off x="184177" y="4898031"/>
            <a:ext cx="4680520" cy="369332"/>
          </a:xfrm>
          <a:prstGeom prst="rect">
            <a:avLst/>
          </a:prstGeom>
          <a:noFill/>
        </p:spPr>
        <p:txBody>
          <a:bodyPr wrap="square" rtlCol="0">
            <a:spAutoFit/>
          </a:bodyPr>
          <a:lstStyle/>
          <a:p>
            <a:r>
              <a:rPr lang="fr-FR" sz="900" b="1" dirty="0" smtClean="0">
                <a:solidFill>
                  <a:srgbClr val="0070C0"/>
                </a:solidFill>
              </a:rPr>
              <a:t>L’épargne brute enregistre une diminution par rapport à 2016 mais reste supérieure à la prévision 2017</a:t>
            </a:r>
            <a:r>
              <a:rPr lang="fr-FR" sz="900" dirty="0" smtClean="0">
                <a:solidFill>
                  <a:srgbClr val="0070C0"/>
                </a:solidFill>
              </a:rPr>
              <a:t>:</a:t>
            </a:r>
            <a:endParaRPr lang="fr-FR" sz="900" dirty="0">
              <a:solidFill>
                <a:srgbClr val="0070C0"/>
              </a:solidFill>
            </a:endParaRPr>
          </a:p>
        </p:txBody>
      </p:sp>
      <p:sp>
        <p:nvSpPr>
          <p:cNvPr id="22" name="ZoneTexte 21"/>
          <p:cNvSpPr txBox="1"/>
          <p:nvPr/>
        </p:nvSpPr>
        <p:spPr>
          <a:xfrm>
            <a:off x="5180037" y="2990009"/>
            <a:ext cx="3744416" cy="553998"/>
          </a:xfrm>
          <a:prstGeom prst="rect">
            <a:avLst/>
          </a:prstGeom>
          <a:noFill/>
          <a:ln>
            <a:solidFill>
              <a:schemeClr val="tx1">
                <a:lumMod val="25000"/>
                <a:lumOff val="75000"/>
              </a:schemeClr>
            </a:solidFill>
          </a:ln>
        </p:spPr>
        <p:txBody>
          <a:bodyPr wrap="square" rtlCol="0">
            <a:spAutoFit/>
          </a:bodyPr>
          <a:lstStyle/>
          <a:p>
            <a:r>
              <a:rPr lang="fr-FR" sz="1000" b="1" dirty="0" smtClean="0">
                <a:solidFill>
                  <a:srgbClr val="0070C0"/>
                </a:solidFill>
              </a:rPr>
              <a:t>Les dépenses d’équipements s’établissent à 1, 243 M d’€ HT  (y c reports), soit 1,442 M d’€ TTC contre 2,754 € TTC en 2016.</a:t>
            </a:r>
          </a:p>
        </p:txBody>
      </p:sp>
      <p:sp>
        <p:nvSpPr>
          <p:cNvPr id="23" name="ZoneTexte 22"/>
          <p:cNvSpPr txBox="1"/>
          <p:nvPr/>
        </p:nvSpPr>
        <p:spPr>
          <a:xfrm>
            <a:off x="5159103" y="6088227"/>
            <a:ext cx="3744416" cy="6924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lgn="just">
              <a:buFont typeface="Wingdings" panose="05000000000000000000" pitchFamily="2" charset="2"/>
              <a:buChar char="Ø"/>
            </a:pPr>
            <a:r>
              <a:rPr lang="fr-FR" sz="1000" b="1" dirty="0" smtClean="0">
                <a:solidFill>
                  <a:srgbClr val="0070C0"/>
                </a:solidFill>
              </a:rPr>
              <a:t>Le besoin de financement de l’investissement sur 2017 s’élèvent à - </a:t>
            </a:r>
            <a:r>
              <a:rPr lang="fr-FR" sz="1000" b="1" dirty="0">
                <a:solidFill>
                  <a:srgbClr val="0070C0"/>
                </a:solidFill>
              </a:rPr>
              <a:t>412 K</a:t>
            </a:r>
            <a:r>
              <a:rPr lang="fr-FR" sz="1000" b="1" dirty="0" smtClean="0">
                <a:solidFill>
                  <a:srgbClr val="0070C0"/>
                </a:solidFill>
              </a:rPr>
              <a:t>€ et s’oriente à la baisse par rapport à 2016 (-1 621 K€).</a:t>
            </a:r>
          </a:p>
          <a:p>
            <a:endParaRPr lang="fr-FR" sz="900" dirty="0" smtClean="0">
              <a:solidFill>
                <a:srgbClr val="0070C0"/>
              </a:solidFill>
            </a:endParaRPr>
          </a:p>
        </p:txBody>
      </p:sp>
      <p:sp>
        <p:nvSpPr>
          <p:cNvPr id="26" name="ZoneTexte 25"/>
          <p:cNvSpPr txBox="1"/>
          <p:nvPr/>
        </p:nvSpPr>
        <p:spPr>
          <a:xfrm>
            <a:off x="5155209" y="5661248"/>
            <a:ext cx="3744416" cy="400110"/>
          </a:xfrm>
          <a:prstGeom prst="rect">
            <a:avLst/>
          </a:prstGeom>
          <a:noFill/>
          <a:ln>
            <a:solidFill>
              <a:schemeClr val="tx1">
                <a:lumMod val="25000"/>
                <a:lumOff val="75000"/>
              </a:schemeClr>
            </a:solidFill>
          </a:ln>
        </p:spPr>
        <p:txBody>
          <a:bodyPr wrap="square" rtlCol="0">
            <a:spAutoFit/>
          </a:bodyPr>
          <a:lstStyle/>
          <a:p>
            <a:r>
              <a:rPr lang="fr-FR" sz="1000" b="1" dirty="0" smtClean="0">
                <a:solidFill>
                  <a:srgbClr val="0070C0"/>
                </a:solidFill>
              </a:rPr>
              <a:t>Recettes réelles y c reports  : 1,235 M d’€ (1,584 M d’€ en 2016)</a:t>
            </a:r>
          </a:p>
        </p:txBody>
      </p:sp>
      <p:pic>
        <p:nvPicPr>
          <p:cNvPr id="286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319883"/>
            <a:ext cx="4680519"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ZoneTexte 26"/>
          <p:cNvSpPr txBox="1"/>
          <p:nvPr/>
        </p:nvSpPr>
        <p:spPr>
          <a:xfrm>
            <a:off x="179511" y="5810781"/>
            <a:ext cx="4032449"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fr-FR" sz="1000" b="1" dirty="0" smtClean="0">
                <a:solidFill>
                  <a:srgbClr val="0070C0"/>
                </a:solidFill>
              </a:rPr>
              <a:t>Les </a:t>
            </a:r>
            <a:r>
              <a:rPr lang="fr-FR" sz="1000" b="1" dirty="0">
                <a:solidFill>
                  <a:srgbClr val="0070C0"/>
                </a:solidFill>
              </a:rPr>
              <a:t>o</a:t>
            </a:r>
            <a:r>
              <a:rPr lang="fr-FR" sz="1000" b="1" dirty="0" smtClean="0">
                <a:solidFill>
                  <a:srgbClr val="0070C0"/>
                </a:solidFill>
              </a:rPr>
              <a:t>pérations de l’exercice </a:t>
            </a:r>
            <a:r>
              <a:rPr lang="fr-FR" sz="1000" b="1" dirty="0" err="1" smtClean="0">
                <a:solidFill>
                  <a:srgbClr val="0070C0"/>
                </a:solidFill>
              </a:rPr>
              <a:t>yc</a:t>
            </a:r>
            <a:r>
              <a:rPr lang="fr-FR" sz="1000" b="1" dirty="0" smtClean="0">
                <a:solidFill>
                  <a:srgbClr val="0070C0"/>
                </a:solidFill>
              </a:rPr>
              <a:t> reports présentent un solde positif  (+0, 948 Md’€) cette année,  qui, augmenté du résultat de 2016, porte le résultat de clôture à 8,888 M d’€ en 2017 (7,669 M d’€ en 2016).</a:t>
            </a:r>
            <a:endParaRPr lang="fr-FR" sz="1000" b="1" dirty="0">
              <a:solidFill>
                <a:srgbClr val="0070C0"/>
              </a:solidFill>
            </a:endParaRPr>
          </a:p>
        </p:txBody>
      </p:sp>
      <p:sp>
        <p:nvSpPr>
          <p:cNvPr id="3" name="Flèche gauche 2"/>
          <p:cNvSpPr/>
          <p:nvPr/>
        </p:nvSpPr>
        <p:spPr>
          <a:xfrm>
            <a:off x="4355976" y="6088227"/>
            <a:ext cx="504055"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764703"/>
            <a:ext cx="4908729" cy="216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1" y="3015735"/>
            <a:ext cx="4908728" cy="1882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ZoneTexte 14"/>
          <p:cNvSpPr txBox="1"/>
          <p:nvPr/>
        </p:nvSpPr>
        <p:spPr>
          <a:xfrm>
            <a:off x="6300191" y="113994"/>
            <a:ext cx="2345643" cy="584775"/>
          </a:xfrm>
          <a:prstGeom prst="rect">
            <a:avLst/>
          </a:prstGeom>
          <a:solidFill>
            <a:schemeClr val="bg1"/>
          </a:solidFill>
          <a:ln>
            <a:solidFill>
              <a:schemeClr val="tx1">
                <a:lumMod val="25000"/>
                <a:lumOff val="75000"/>
              </a:schemeClr>
            </a:solidFill>
          </a:ln>
        </p:spPr>
        <p:txBody>
          <a:bodyPr wrap="square" rtlCol="0">
            <a:spAutoFit/>
          </a:bodyPr>
          <a:lstStyle/>
          <a:p>
            <a:r>
              <a:rPr lang="fr-FR" sz="800" dirty="0" smtClean="0"/>
              <a:t>NB : passage du budget STEP sous le régime de TVA de droit commun à compter du 1 er mai 2017 ( dépenses comptabilisées HT à compter de cette date)</a:t>
            </a:r>
            <a:endParaRPr lang="fr-FR" sz="800"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9103" y="764703"/>
            <a:ext cx="3765350" cy="21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9103" y="3642993"/>
            <a:ext cx="3765350" cy="2018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151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404664"/>
            <a:ext cx="7056784" cy="735360"/>
          </a:xfrm>
        </p:spPr>
        <p:txBody>
          <a:bodyPr>
            <a:normAutofit/>
          </a:bodyPr>
          <a:lstStyle/>
          <a:p>
            <a:pPr algn="ctr"/>
            <a:r>
              <a:rPr lang="fr-FR" sz="1800" dirty="0" smtClean="0"/>
              <a:t>CA 2017 – BUDGETS  ANNEXES -ASSAINISSEMENT</a:t>
            </a:r>
            <a:endParaRPr lang="fr-FR" sz="2400" dirty="0"/>
          </a:p>
        </p:txBody>
      </p:sp>
      <p:sp>
        <p:nvSpPr>
          <p:cNvPr id="4" name="Espace réservé du numéro de diapositive 3"/>
          <p:cNvSpPr>
            <a:spLocks noGrp="1"/>
          </p:cNvSpPr>
          <p:nvPr>
            <p:ph type="sldNum" sz="quarter" idx="12"/>
          </p:nvPr>
        </p:nvSpPr>
        <p:spPr/>
        <p:txBody>
          <a:bodyPr/>
          <a:lstStyle/>
          <a:p>
            <a:fld id="{EFF727F6-8829-48E8-981A-7E987D525E7A}" type="slidenum">
              <a:rPr lang="fr-FR" smtClean="0"/>
              <a:t>14</a:t>
            </a:fld>
            <a:endParaRPr lang="fr-FR" dirty="0"/>
          </a:p>
        </p:txBody>
      </p:sp>
      <p:sp>
        <p:nvSpPr>
          <p:cNvPr id="13" name="ZoneTexte 12"/>
          <p:cNvSpPr txBox="1"/>
          <p:nvPr/>
        </p:nvSpPr>
        <p:spPr>
          <a:xfrm>
            <a:off x="339536" y="4836732"/>
            <a:ext cx="3816424" cy="369332"/>
          </a:xfrm>
          <a:prstGeom prst="rect">
            <a:avLst/>
          </a:prstGeom>
          <a:noFill/>
        </p:spPr>
        <p:txBody>
          <a:bodyPr wrap="square" rtlCol="0">
            <a:spAutoFit/>
          </a:bodyPr>
          <a:lstStyle/>
          <a:p>
            <a:r>
              <a:rPr lang="fr-FR" sz="900" b="1" dirty="0" smtClean="0">
                <a:solidFill>
                  <a:srgbClr val="0070C0"/>
                </a:solidFill>
              </a:rPr>
              <a:t>L’épargne brute diminue par rapport à 2016  mais reste supérieure à la prévision </a:t>
            </a:r>
            <a:r>
              <a:rPr lang="fr-FR" sz="900" dirty="0" smtClean="0">
                <a:solidFill>
                  <a:srgbClr val="0070C0"/>
                </a:solidFill>
              </a:rPr>
              <a:t>:</a:t>
            </a:r>
            <a:endParaRPr lang="fr-FR" sz="1200" dirty="0">
              <a:solidFill>
                <a:srgbClr val="0070C0"/>
              </a:solidFill>
            </a:endParaRPr>
          </a:p>
        </p:txBody>
      </p:sp>
      <p:sp>
        <p:nvSpPr>
          <p:cNvPr id="14" name="ZoneTexte 13"/>
          <p:cNvSpPr txBox="1"/>
          <p:nvPr/>
        </p:nvSpPr>
        <p:spPr>
          <a:xfrm>
            <a:off x="5004048" y="3081868"/>
            <a:ext cx="3744416" cy="400110"/>
          </a:xfrm>
          <a:prstGeom prst="rect">
            <a:avLst/>
          </a:prstGeom>
          <a:noFill/>
          <a:ln>
            <a:solidFill>
              <a:schemeClr val="tx1">
                <a:lumMod val="25000"/>
                <a:lumOff val="75000"/>
              </a:schemeClr>
            </a:solidFill>
          </a:ln>
        </p:spPr>
        <p:txBody>
          <a:bodyPr wrap="square" rtlCol="0">
            <a:spAutoFit/>
          </a:bodyPr>
          <a:lstStyle/>
          <a:p>
            <a:r>
              <a:rPr lang="fr-FR" sz="1000" dirty="0" smtClean="0">
                <a:solidFill>
                  <a:srgbClr val="0070C0"/>
                </a:solidFill>
              </a:rPr>
              <a:t>Les dépenses d’équipements y c. reports  s’établissent à 2,199 M d’€ (contre 1, 798 M d’€ en 2016).  </a:t>
            </a:r>
          </a:p>
        </p:txBody>
      </p:sp>
      <p:sp>
        <p:nvSpPr>
          <p:cNvPr id="15" name="ZoneTexte 14"/>
          <p:cNvSpPr txBox="1"/>
          <p:nvPr/>
        </p:nvSpPr>
        <p:spPr>
          <a:xfrm>
            <a:off x="4980275" y="5826659"/>
            <a:ext cx="4032448" cy="1015663"/>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Tx/>
              <a:buChar char="-"/>
            </a:pPr>
            <a:r>
              <a:rPr lang="fr-FR" sz="1000" dirty="0" smtClean="0">
                <a:solidFill>
                  <a:srgbClr val="0070C0"/>
                </a:solidFill>
              </a:rPr>
              <a:t>Recettes réelles d’investissement : 102 K€ (276 K€ en 2016, hors emprunt revolving) y c reports.</a:t>
            </a:r>
          </a:p>
          <a:p>
            <a:pPr marL="171450" indent="-171450">
              <a:buFontTx/>
              <a:buChar char="-"/>
            </a:pPr>
            <a:r>
              <a:rPr lang="fr-FR" sz="1000" dirty="0" smtClean="0">
                <a:solidFill>
                  <a:srgbClr val="0070C0"/>
                </a:solidFill>
              </a:rPr>
              <a:t>Pas de mobilisation de l’emprunt prévu au budget 2017 (125 K€) </a:t>
            </a:r>
          </a:p>
          <a:p>
            <a:endParaRPr lang="fr-FR" sz="1000" dirty="0" smtClean="0">
              <a:solidFill>
                <a:srgbClr val="0070C0"/>
              </a:solidFill>
            </a:endParaRPr>
          </a:p>
          <a:p>
            <a:pPr marL="171450" indent="-171450">
              <a:buFont typeface="Wingdings" panose="05000000000000000000" pitchFamily="2" charset="2"/>
              <a:buChar char="Ø"/>
            </a:pPr>
            <a:r>
              <a:rPr lang="fr-FR" sz="1000" dirty="0" smtClean="0">
                <a:solidFill>
                  <a:srgbClr val="0070C0"/>
                </a:solidFill>
              </a:rPr>
              <a:t>besoin de financement de l’investissement : -1,503 M d’€, en hausse par rapport à 2016 )</a:t>
            </a:r>
            <a:endParaRPr lang="fr-FR" sz="1000" dirty="0">
              <a:solidFill>
                <a:srgbClr val="0070C0"/>
              </a:solidFill>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363" y="1196752"/>
            <a:ext cx="4090788" cy="168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63" y="3156580"/>
            <a:ext cx="4169629" cy="164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36" y="5276046"/>
            <a:ext cx="359356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1000241"/>
            <a:ext cx="3744416"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3562073"/>
            <a:ext cx="3749418" cy="2194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ZoneTexte 19"/>
          <p:cNvSpPr txBox="1"/>
          <p:nvPr/>
        </p:nvSpPr>
        <p:spPr>
          <a:xfrm>
            <a:off x="339536" y="5957107"/>
            <a:ext cx="3744416" cy="55399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fr-FR" sz="1000" b="1" dirty="0" smtClean="0">
                <a:solidFill>
                  <a:srgbClr val="0070C0"/>
                </a:solidFill>
              </a:rPr>
              <a:t>Les </a:t>
            </a:r>
            <a:r>
              <a:rPr lang="fr-FR" sz="1000" b="1" dirty="0">
                <a:solidFill>
                  <a:srgbClr val="0070C0"/>
                </a:solidFill>
              </a:rPr>
              <a:t>o</a:t>
            </a:r>
            <a:r>
              <a:rPr lang="fr-FR" sz="1000" b="1" dirty="0" smtClean="0">
                <a:solidFill>
                  <a:srgbClr val="0070C0"/>
                </a:solidFill>
              </a:rPr>
              <a:t>pérations de l’exercice </a:t>
            </a:r>
            <a:r>
              <a:rPr lang="fr-FR" sz="1000" b="1" dirty="0" err="1" smtClean="0">
                <a:solidFill>
                  <a:srgbClr val="0070C0"/>
                </a:solidFill>
              </a:rPr>
              <a:t>yc</a:t>
            </a:r>
            <a:r>
              <a:rPr lang="fr-FR" sz="1000" b="1" dirty="0" smtClean="0">
                <a:solidFill>
                  <a:srgbClr val="0070C0"/>
                </a:solidFill>
              </a:rPr>
              <a:t> reports présentent un solde négatif   (- 0, 883 Md’€) croissant.  Le résultat de 2016 porte le résultat de clôture à 283 K€ ( 881K€ en 2016).</a:t>
            </a:r>
            <a:endParaRPr lang="fr-FR" sz="1000" b="1" dirty="0">
              <a:solidFill>
                <a:srgbClr val="0070C0"/>
              </a:solidFill>
            </a:endParaRPr>
          </a:p>
        </p:txBody>
      </p:sp>
      <p:sp>
        <p:nvSpPr>
          <p:cNvPr id="3" name="Flèche gauche 2"/>
          <p:cNvSpPr/>
          <p:nvPr/>
        </p:nvSpPr>
        <p:spPr>
          <a:xfrm>
            <a:off x="4355976" y="6165304"/>
            <a:ext cx="43204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7214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548680"/>
            <a:ext cx="7056784" cy="735360"/>
          </a:xfrm>
        </p:spPr>
        <p:txBody>
          <a:bodyPr>
            <a:normAutofit/>
          </a:bodyPr>
          <a:lstStyle/>
          <a:p>
            <a:pPr algn="ctr"/>
            <a:r>
              <a:rPr lang="fr-FR" sz="1800" dirty="0" smtClean="0"/>
              <a:t>CA 2017 – BUDGETS ANNEXES- EAU -STEP -ASSAINISSEMENT</a:t>
            </a:r>
            <a:endParaRPr lang="fr-FR" sz="2400" dirty="0"/>
          </a:p>
        </p:txBody>
      </p:sp>
      <p:sp>
        <p:nvSpPr>
          <p:cNvPr id="3" name="Espace réservé du contenu 2"/>
          <p:cNvSpPr>
            <a:spLocks noGrp="1"/>
          </p:cNvSpPr>
          <p:nvPr>
            <p:ph idx="1"/>
          </p:nvPr>
        </p:nvSpPr>
        <p:spPr>
          <a:xfrm>
            <a:off x="179512" y="1148916"/>
            <a:ext cx="8424936" cy="4848200"/>
          </a:xfrm>
        </p:spPr>
        <p:txBody>
          <a:bodyPr>
            <a:normAutofit/>
          </a:bodyPr>
          <a:lstStyle/>
          <a:p>
            <a:pPr marL="266700" lvl="2" indent="0" algn="just">
              <a:buNone/>
            </a:pPr>
            <a:r>
              <a:rPr lang="fr-FR" sz="1400" dirty="0" smtClean="0">
                <a:solidFill>
                  <a:srgbClr val="0070C0"/>
                </a:solidFill>
                <a:latin typeface="Calibri" panose="020F0502020204030204" pitchFamily="34" charset="0"/>
              </a:rPr>
              <a:t>DEPENSES D’EQUIPEMENT 2017 : (base TTC sur les budgets eau et STEP) :</a:t>
            </a:r>
          </a:p>
          <a:p>
            <a:pPr marL="266700" lvl="2" indent="0" algn="just">
              <a:buNone/>
            </a:pPr>
            <a:endParaRPr lang="fr-FR" sz="1400" dirty="0">
              <a:solidFill>
                <a:srgbClr val="0070C0"/>
              </a:solidFill>
              <a:latin typeface="Calibri" panose="020F0502020204030204" pitchFamily="34" charset="0"/>
            </a:endParaRPr>
          </a:p>
          <a:p>
            <a:pPr marL="266700" lvl="2" indent="0" algn="just">
              <a:buNone/>
            </a:pPr>
            <a:endParaRPr lang="fr-FR" sz="1400" dirty="0" smtClean="0">
              <a:solidFill>
                <a:srgbClr val="0070C0"/>
              </a:solidFill>
              <a:latin typeface="Calibri" panose="020F0502020204030204" pitchFamily="34" charset="0"/>
            </a:endParaRPr>
          </a:p>
          <a:p>
            <a:pPr marL="266700" lvl="2" indent="0" algn="just">
              <a:buNone/>
            </a:pPr>
            <a:endParaRPr lang="fr-FR" sz="1400" dirty="0">
              <a:solidFill>
                <a:srgbClr val="0070C0"/>
              </a:solidFill>
              <a:latin typeface="Calibri" panose="020F0502020204030204" pitchFamily="34" charset="0"/>
            </a:endParaRPr>
          </a:p>
          <a:p>
            <a:pPr marL="266700" lvl="2" indent="0" algn="just">
              <a:buNone/>
            </a:pPr>
            <a:endParaRPr lang="fr-FR" sz="1400" dirty="0" smtClean="0">
              <a:solidFill>
                <a:srgbClr val="0070C0"/>
              </a:solidFill>
              <a:latin typeface="Calibri" panose="020F0502020204030204" pitchFamily="34" charset="0"/>
            </a:endParaRPr>
          </a:p>
          <a:p>
            <a:pPr marL="266700" lvl="2" indent="0" algn="just">
              <a:buNone/>
            </a:pPr>
            <a:endParaRPr lang="fr-FR" sz="1400" dirty="0" smtClean="0">
              <a:solidFill>
                <a:srgbClr val="0070C0"/>
              </a:solidFill>
              <a:latin typeface="Calibri" panose="020F0502020204030204" pitchFamily="34" charset="0"/>
            </a:endParaRPr>
          </a:p>
          <a:p>
            <a:pPr marL="266700" lvl="2" indent="0" algn="just">
              <a:buNone/>
            </a:pPr>
            <a:endParaRPr lang="fr-FR" sz="1400" dirty="0">
              <a:solidFill>
                <a:srgbClr val="0070C0"/>
              </a:solidFill>
              <a:latin typeface="Calibri" panose="020F0502020204030204" pitchFamily="34" charset="0"/>
            </a:endParaRPr>
          </a:p>
          <a:p>
            <a:pPr marL="266700" lvl="2" indent="0" algn="just">
              <a:buNone/>
            </a:pPr>
            <a:endParaRPr lang="fr-FR" sz="1400" dirty="0" smtClean="0">
              <a:solidFill>
                <a:srgbClr val="0070C0"/>
              </a:solidFill>
              <a:latin typeface="Calibri" panose="020F0502020204030204" pitchFamily="34" charset="0"/>
            </a:endParaRPr>
          </a:p>
          <a:p>
            <a:pPr marL="266700" lvl="2" indent="0" algn="just">
              <a:buNone/>
            </a:pPr>
            <a:endParaRPr lang="fr-FR" sz="1400" dirty="0">
              <a:solidFill>
                <a:srgbClr val="0070C0"/>
              </a:solidFill>
              <a:latin typeface="Calibri" panose="020F0502020204030204" pitchFamily="34" charset="0"/>
            </a:endParaRPr>
          </a:p>
          <a:p>
            <a:pPr marL="266700" lvl="2" indent="0" algn="just">
              <a:buNone/>
            </a:pPr>
            <a:endParaRPr lang="fr-FR" sz="1400" dirty="0" smtClean="0">
              <a:solidFill>
                <a:srgbClr val="0070C0"/>
              </a:solidFill>
              <a:latin typeface="Calibri" panose="020F0502020204030204" pitchFamily="34" charset="0"/>
            </a:endParaRPr>
          </a:p>
          <a:p>
            <a:pPr marL="266700" lvl="2" indent="0" algn="just">
              <a:buNone/>
            </a:pPr>
            <a:endParaRPr lang="fr-FR" sz="1100" dirty="0" smtClean="0">
              <a:solidFill>
                <a:srgbClr val="002060"/>
              </a:solidFill>
              <a:latin typeface="Calibri" panose="020F0502020204030204" pitchFamily="34" charset="0"/>
            </a:endParaRPr>
          </a:p>
          <a:p>
            <a:pPr marL="266700" lvl="2" indent="0" algn="just">
              <a:buNone/>
            </a:pPr>
            <a:r>
              <a:rPr lang="fr-FR" sz="1100" dirty="0" smtClean="0">
                <a:solidFill>
                  <a:srgbClr val="002060"/>
                </a:solidFill>
                <a:latin typeface="Calibri" panose="020F0502020204030204" pitchFamily="34" charset="0"/>
              </a:rPr>
              <a:t>		</a:t>
            </a:r>
            <a:endParaRPr lang="fr-FR" sz="1100" dirty="0">
              <a:solidFill>
                <a:srgbClr val="002060"/>
              </a:solidFill>
              <a:latin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EFF727F6-8829-48E8-981A-7E987D525E7A}" type="slidenum">
              <a:rPr lang="fr-FR" smtClean="0"/>
              <a:t>15</a:t>
            </a:fld>
            <a:endParaRPr lang="fr-FR" dirty="0"/>
          </a:p>
        </p:txBody>
      </p:sp>
      <p:sp>
        <p:nvSpPr>
          <p:cNvPr id="9" name="ZoneTexte 8"/>
          <p:cNvSpPr txBox="1"/>
          <p:nvPr/>
        </p:nvSpPr>
        <p:spPr>
          <a:xfrm>
            <a:off x="4728752" y="2724352"/>
            <a:ext cx="4248472" cy="276999"/>
          </a:xfrm>
          <a:prstGeom prst="rect">
            <a:avLst/>
          </a:prstGeom>
          <a:noFill/>
          <a:ln>
            <a:solidFill>
              <a:srgbClr val="0070C0"/>
            </a:solidFill>
          </a:ln>
        </p:spPr>
        <p:txBody>
          <a:bodyPr wrap="square" rtlCol="0">
            <a:spAutoFit/>
          </a:bodyPr>
          <a:lstStyle/>
          <a:p>
            <a:pPr algn="ctr"/>
            <a:r>
              <a:rPr lang="fr-FR" sz="1200" dirty="0" smtClean="0"/>
              <a:t>Principales opérations réalisées en 2017 :</a:t>
            </a:r>
            <a:endParaRPr lang="fr-FR" sz="12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40968"/>
            <a:ext cx="4491410"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61567"/>
            <a:ext cx="396044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556792"/>
            <a:ext cx="28384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Graphique 12"/>
          <p:cNvGraphicFramePr>
            <a:graphicFrameLocks/>
          </p:cNvGraphicFramePr>
          <p:nvPr>
            <p:extLst>
              <p:ext uri="{D42A27DB-BD31-4B8C-83A1-F6EECF244321}">
                <p14:modId xmlns:p14="http://schemas.microsoft.com/office/powerpoint/2010/main" val="360491408"/>
              </p:ext>
            </p:extLst>
          </p:nvPr>
        </p:nvGraphicFramePr>
        <p:xfrm>
          <a:off x="395536" y="3356992"/>
          <a:ext cx="3960440" cy="29622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60674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297637" y="-171400"/>
            <a:ext cx="8229600" cy="576064"/>
          </a:xfrm>
        </p:spPr>
        <p:txBody>
          <a:bodyPr>
            <a:normAutofit/>
          </a:bodyPr>
          <a:lstStyle/>
          <a:p>
            <a:pPr lvl="0" algn="ctr"/>
            <a:r>
              <a:rPr lang="fr-FR" sz="2000" dirty="0"/>
              <a:t>Compte administratif  </a:t>
            </a:r>
            <a:r>
              <a:rPr lang="fr-FR" sz="2000" dirty="0" smtClean="0"/>
              <a:t>2017- Budget Annexe Economie</a:t>
            </a:r>
            <a:endParaRPr lang="fr-FR" sz="2000" dirty="0"/>
          </a:p>
        </p:txBody>
      </p:sp>
      <p:sp>
        <p:nvSpPr>
          <p:cNvPr id="3" name="ZoneTexte 2"/>
          <p:cNvSpPr txBox="1"/>
          <p:nvPr/>
        </p:nvSpPr>
        <p:spPr>
          <a:xfrm>
            <a:off x="5394636" y="598575"/>
            <a:ext cx="3384376" cy="1169551"/>
          </a:xfrm>
          <a:prstGeom prst="rect">
            <a:avLst/>
          </a:prstGeom>
          <a:noFill/>
          <a:ln>
            <a:solidFill>
              <a:schemeClr val="tx1">
                <a:lumMod val="25000"/>
                <a:lumOff val="75000"/>
              </a:schemeClr>
            </a:solidFill>
          </a:ln>
        </p:spPr>
        <p:txBody>
          <a:bodyPr wrap="square" rtlCol="0">
            <a:spAutoFit/>
          </a:bodyPr>
          <a:lstStyle/>
          <a:p>
            <a:r>
              <a:rPr lang="fr-FR" sz="1000" b="1" dirty="0" smtClean="0">
                <a:solidFill>
                  <a:srgbClr val="0070C0"/>
                </a:solidFill>
              </a:rPr>
              <a:t>Fonctionnement :</a:t>
            </a:r>
          </a:p>
          <a:p>
            <a:r>
              <a:rPr lang="fr-FR" sz="1000" dirty="0" smtClean="0"/>
              <a:t>- </a:t>
            </a:r>
            <a:r>
              <a:rPr lang="fr-FR" sz="1000" b="1" dirty="0" smtClean="0"/>
              <a:t>hausse du résultat de fonctionnement </a:t>
            </a:r>
            <a:r>
              <a:rPr lang="fr-FR" sz="1000" dirty="0" smtClean="0"/>
              <a:t>sous l’effet de la cession d’un bien situé sur la ZI nord, pour un total de </a:t>
            </a:r>
            <a:br>
              <a:rPr lang="fr-FR" sz="1000" dirty="0" smtClean="0"/>
            </a:br>
            <a:r>
              <a:rPr lang="fr-FR" sz="1000" dirty="0" smtClean="0"/>
              <a:t>1,449 M d’€.</a:t>
            </a:r>
          </a:p>
          <a:p>
            <a:endParaRPr lang="fr-FR" sz="1000" dirty="0" smtClean="0"/>
          </a:p>
          <a:p>
            <a:r>
              <a:rPr lang="fr-FR" sz="1000" dirty="0" smtClean="0"/>
              <a:t>- L’épargne ( recettes de fonctionnement hors cessions – dépenses de fonctionnement) est en baisse.</a:t>
            </a:r>
            <a:endParaRPr lang="fr-FR" sz="1000" dirty="0"/>
          </a:p>
        </p:txBody>
      </p:sp>
      <p:sp>
        <p:nvSpPr>
          <p:cNvPr id="8" name="ZoneTexte 7"/>
          <p:cNvSpPr txBox="1"/>
          <p:nvPr/>
        </p:nvSpPr>
        <p:spPr>
          <a:xfrm>
            <a:off x="5394636" y="2132856"/>
            <a:ext cx="3456384" cy="2862322"/>
          </a:xfrm>
          <a:prstGeom prst="rect">
            <a:avLst/>
          </a:prstGeom>
          <a:noFill/>
          <a:ln>
            <a:solidFill>
              <a:schemeClr val="tx1">
                <a:lumMod val="25000"/>
                <a:lumOff val="75000"/>
              </a:schemeClr>
            </a:solidFill>
          </a:ln>
        </p:spPr>
        <p:txBody>
          <a:bodyPr wrap="square" rtlCol="0">
            <a:spAutoFit/>
          </a:bodyPr>
          <a:lstStyle/>
          <a:p>
            <a:r>
              <a:rPr lang="fr-FR" sz="1000" b="1" dirty="0" smtClean="0">
                <a:solidFill>
                  <a:srgbClr val="0070C0"/>
                </a:solidFill>
              </a:rPr>
              <a:t>Investissement :</a:t>
            </a:r>
          </a:p>
          <a:p>
            <a:endParaRPr lang="fr-FR" sz="1000" dirty="0" smtClean="0"/>
          </a:p>
          <a:p>
            <a:pPr marL="171450" indent="-171450" algn="just">
              <a:buFontTx/>
              <a:buChar char="-"/>
            </a:pPr>
            <a:r>
              <a:rPr lang="fr-FR" sz="1000" b="1" dirty="0" smtClean="0"/>
              <a:t>Les dépenses réelles </a:t>
            </a:r>
            <a:r>
              <a:rPr lang="fr-FR" sz="1000" dirty="0" smtClean="0"/>
              <a:t>sont en progression, avec cette année, le démarrage des travaux pour aménagement  du pôle numérique (ancien site d’</a:t>
            </a:r>
            <a:r>
              <a:rPr lang="fr-FR" sz="1000" dirty="0" err="1" smtClean="0"/>
              <a:t>Ontex</a:t>
            </a:r>
            <a:r>
              <a:rPr lang="fr-FR" sz="1000" dirty="0" smtClean="0"/>
              <a:t>)</a:t>
            </a:r>
            <a:r>
              <a:rPr lang="fr-FR" sz="1000" dirty="0"/>
              <a:t> </a:t>
            </a:r>
            <a:endParaRPr lang="fr-FR" sz="1000" dirty="0" smtClean="0"/>
          </a:p>
          <a:p>
            <a:pPr algn="just"/>
            <a:endParaRPr lang="fr-FR" sz="1000" dirty="0" smtClean="0"/>
          </a:p>
          <a:p>
            <a:pPr marL="182563" algn="just"/>
            <a:r>
              <a:rPr lang="fr-FR" sz="1000" i="1" dirty="0" smtClean="0"/>
              <a:t>Nb </a:t>
            </a:r>
            <a:r>
              <a:rPr lang="fr-FR" sz="1000" i="1" dirty="0"/>
              <a:t>: les dépenses et recettes 2016 comprenaient le remboursement et rappel d’un emprunt revolving (200K€)</a:t>
            </a:r>
          </a:p>
          <a:p>
            <a:pPr marL="171450" indent="-171450" algn="just">
              <a:buFontTx/>
              <a:buChar char="-"/>
            </a:pPr>
            <a:endParaRPr lang="fr-FR" sz="1000" dirty="0" smtClean="0"/>
          </a:p>
          <a:p>
            <a:pPr marL="171450" indent="-171450">
              <a:buFontTx/>
              <a:buChar char="-"/>
            </a:pPr>
            <a:r>
              <a:rPr lang="fr-FR" sz="1000" dirty="0" smtClean="0"/>
              <a:t>l’emprunt prévu au budget 2017 (1,081 M d’€) n’a pas été mobilisé</a:t>
            </a:r>
          </a:p>
          <a:p>
            <a:r>
              <a:rPr lang="fr-FR" sz="1000" dirty="0" smtClean="0"/>
              <a:t> </a:t>
            </a:r>
          </a:p>
          <a:p>
            <a:pPr marL="171450" indent="-171450">
              <a:buFont typeface="Wingdings" panose="05000000000000000000" pitchFamily="2" charset="2"/>
              <a:buChar char="Ø"/>
            </a:pPr>
            <a:r>
              <a:rPr lang="fr-FR" sz="1000" b="1" dirty="0" smtClean="0"/>
              <a:t>Le besoin de financement de l’investissement progresse : 644 K€ en 2017</a:t>
            </a:r>
          </a:p>
          <a:p>
            <a:endParaRPr lang="fr-FR" sz="1000" dirty="0" smtClean="0"/>
          </a:p>
          <a:p>
            <a:r>
              <a:rPr lang="fr-FR" sz="1000" dirty="0" smtClean="0"/>
              <a:t>- Les reports sont conséquents, (engagement des travaux du pole numérique)</a:t>
            </a:r>
            <a:endParaRPr lang="fr-FR" sz="1000" dirty="0"/>
          </a:p>
        </p:txBody>
      </p:sp>
      <p:sp>
        <p:nvSpPr>
          <p:cNvPr id="5" name="ZoneTexte 4"/>
          <p:cNvSpPr txBox="1"/>
          <p:nvPr/>
        </p:nvSpPr>
        <p:spPr>
          <a:xfrm>
            <a:off x="5394636" y="5516259"/>
            <a:ext cx="3342916" cy="1015663"/>
          </a:xfrm>
          <a:prstGeom prst="rect">
            <a:avLst/>
          </a:prstGeom>
          <a:noFill/>
          <a:ln>
            <a:solidFill>
              <a:schemeClr val="tx1">
                <a:lumMod val="25000"/>
                <a:lumOff val="75000"/>
              </a:schemeClr>
            </a:solidFill>
          </a:ln>
        </p:spPr>
        <p:txBody>
          <a:bodyPr wrap="square" rtlCol="0">
            <a:spAutoFit/>
          </a:bodyPr>
          <a:lstStyle/>
          <a:p>
            <a:pPr algn="just"/>
            <a:r>
              <a:rPr lang="fr-FR" sz="1000" dirty="0" smtClean="0"/>
              <a:t>Malgré un produit de cession important, les opérations de l’exercice 2018 y compris reports présentent un résultat négatif (-610 487,49 €),  qui vient augmenter le déficit de clôture.</a:t>
            </a:r>
          </a:p>
          <a:p>
            <a:pPr algn="just"/>
            <a:r>
              <a:rPr lang="fr-FR" sz="1000" dirty="0" smtClean="0"/>
              <a:t>Le résultat de clôture s’établit à – 776 872 , 87 € en 2017.</a:t>
            </a:r>
            <a:endParaRPr lang="fr-FR" sz="1000" dirty="0"/>
          </a:p>
        </p:txBody>
      </p:sp>
      <p:pic>
        <p:nvPicPr>
          <p:cNvPr id="3175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37" y="568149"/>
            <a:ext cx="4643165" cy="3436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297637" y="4086738"/>
            <a:ext cx="4392488" cy="307777"/>
          </a:xfrm>
          <a:prstGeom prst="rect">
            <a:avLst/>
          </a:prstGeom>
          <a:noFill/>
        </p:spPr>
        <p:txBody>
          <a:bodyPr wrap="square" rtlCol="0">
            <a:spAutoFit/>
          </a:bodyPr>
          <a:lstStyle/>
          <a:p>
            <a:r>
              <a:rPr lang="fr-FR" sz="1000" b="1" dirty="0" smtClean="0">
                <a:solidFill>
                  <a:srgbClr val="0070C0"/>
                </a:solidFill>
              </a:rPr>
              <a:t>Opérations d’équipement 2017 – Budget Eco </a:t>
            </a:r>
            <a:r>
              <a:rPr lang="fr-FR" sz="1400" b="1" dirty="0" smtClean="0">
                <a:solidFill>
                  <a:srgbClr val="0070C0"/>
                </a:solidFill>
              </a:rPr>
              <a:t>:</a:t>
            </a:r>
            <a:endParaRPr lang="fr-FR" sz="1400" b="1" dirty="0">
              <a:solidFill>
                <a:srgbClr val="0070C0"/>
              </a:solidFill>
            </a:endParaRPr>
          </a:p>
        </p:txBody>
      </p:sp>
      <p:pic>
        <p:nvPicPr>
          <p:cNvPr id="3175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37" y="4394515"/>
            <a:ext cx="4643165" cy="241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èche vers le bas 3"/>
          <p:cNvSpPr/>
          <p:nvPr/>
        </p:nvSpPr>
        <p:spPr>
          <a:xfrm>
            <a:off x="6876256" y="5085184"/>
            <a:ext cx="144016" cy="28803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48931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21663"/>
            <a:ext cx="7056784" cy="447328"/>
          </a:xfrm>
        </p:spPr>
        <p:txBody>
          <a:bodyPr>
            <a:normAutofit/>
          </a:bodyPr>
          <a:lstStyle/>
          <a:p>
            <a:pPr algn="ctr"/>
            <a:r>
              <a:rPr lang="fr-FR" sz="1400" dirty="0" smtClean="0"/>
              <a:t>CA 2017 – BUDGET ANNEXE- CREMATORIUM</a:t>
            </a:r>
            <a:endParaRPr lang="fr-FR" sz="1800" dirty="0"/>
          </a:p>
        </p:txBody>
      </p:sp>
      <p:sp>
        <p:nvSpPr>
          <p:cNvPr id="4" name="Espace réservé du numéro de diapositive 3"/>
          <p:cNvSpPr>
            <a:spLocks noGrp="1"/>
          </p:cNvSpPr>
          <p:nvPr>
            <p:ph type="sldNum" sz="quarter" idx="12"/>
          </p:nvPr>
        </p:nvSpPr>
        <p:spPr/>
        <p:txBody>
          <a:bodyPr/>
          <a:lstStyle/>
          <a:p>
            <a:fld id="{EFF727F6-8829-48E8-981A-7E987D525E7A}" type="slidenum">
              <a:rPr lang="fr-FR" smtClean="0"/>
              <a:t>17</a:t>
            </a:fld>
            <a:endParaRPr lang="fr-FR" dirty="0"/>
          </a:p>
        </p:txBody>
      </p:sp>
      <p:sp>
        <p:nvSpPr>
          <p:cNvPr id="5" name="ZoneTexte 4"/>
          <p:cNvSpPr txBox="1"/>
          <p:nvPr/>
        </p:nvSpPr>
        <p:spPr>
          <a:xfrm>
            <a:off x="383701" y="556671"/>
            <a:ext cx="3504722" cy="1969770"/>
          </a:xfrm>
          <a:prstGeom prst="rect">
            <a:avLst/>
          </a:prstGeom>
          <a:noFill/>
          <a:ln>
            <a:solidFill>
              <a:srgbClr val="0070C0"/>
            </a:solidFill>
          </a:ln>
        </p:spPr>
        <p:txBody>
          <a:bodyPr wrap="square" rtlCol="0">
            <a:spAutoFit/>
          </a:bodyPr>
          <a:lstStyle/>
          <a:p>
            <a:r>
              <a:rPr lang="fr-FR" sz="1000" b="1" dirty="0" smtClean="0">
                <a:solidFill>
                  <a:srgbClr val="0070C0"/>
                </a:solidFill>
              </a:rPr>
              <a:t>Principales tendances 2017 :</a:t>
            </a:r>
          </a:p>
          <a:p>
            <a:pPr algn="just"/>
            <a:r>
              <a:rPr lang="fr-FR" sz="1050" dirty="0" smtClean="0"/>
              <a:t>-</a:t>
            </a:r>
            <a:r>
              <a:rPr lang="fr-FR" sz="1200" dirty="0" smtClean="0"/>
              <a:t> </a:t>
            </a:r>
            <a:r>
              <a:rPr lang="fr-FR" sz="1000" dirty="0"/>
              <a:t>L’épargne est positive (159, 8K€), et progresse avec la fin des dépenses pour la relance de la DSP pour la gestion de l’équipement (intervenue en 2017).</a:t>
            </a:r>
          </a:p>
          <a:p>
            <a:pPr algn="just"/>
            <a:endParaRPr lang="fr-FR" sz="1000" dirty="0" smtClean="0"/>
          </a:p>
          <a:p>
            <a:pPr algn="just"/>
            <a:r>
              <a:rPr lang="fr-FR" sz="1000" dirty="0" smtClean="0"/>
              <a:t>- Engagement des travaux de rénovation et extension du centre funéraire (maîtrise d’œuvre et travaux) : dépenses 21 781,19 € + reports 590 196,59 € = 611 977,78 €</a:t>
            </a:r>
          </a:p>
          <a:p>
            <a:endParaRPr lang="fr-FR" sz="1000" dirty="0" smtClean="0"/>
          </a:p>
          <a:p>
            <a:pPr algn="just"/>
            <a:r>
              <a:rPr lang="fr-FR" sz="1000" dirty="0" smtClean="0"/>
              <a:t>- Le résultat des opérations de l’exercice, y compris reports est négatif (- 452 177,86 €), couvert par les résultats passés, pour laisser un résultat de clôture de </a:t>
            </a:r>
            <a:r>
              <a:rPr lang="fr-FR" sz="1000" b="1" dirty="0" smtClean="0"/>
              <a:t>43 842,26 €.</a:t>
            </a:r>
            <a:endParaRPr lang="fr-FR" sz="1000" b="1" dirty="0"/>
          </a:p>
        </p:txBody>
      </p:sp>
      <p:pic>
        <p:nvPicPr>
          <p:cNvPr id="3482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50" y="3017060"/>
            <a:ext cx="3816424" cy="333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0125" y="404664"/>
            <a:ext cx="4920101" cy="157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5379" y="2060848"/>
            <a:ext cx="4901258"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3331" y="3789040"/>
            <a:ext cx="4896512" cy="1230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7821" y="5085184"/>
            <a:ext cx="4868815" cy="163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54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FR" sz="3600" dirty="0" smtClean="0"/>
              <a:t>BUDGETS PRIMITIFS 2018</a:t>
            </a:r>
            <a:endParaRPr lang="fr-FR" sz="3600" dirty="0"/>
          </a:p>
        </p:txBody>
      </p:sp>
      <p:sp>
        <p:nvSpPr>
          <p:cNvPr id="3" name="Sous-titre 2"/>
          <p:cNvSpPr>
            <a:spLocks noGrp="1"/>
          </p:cNvSpPr>
          <p:nvPr>
            <p:ph type="subTitle" idx="1"/>
          </p:nvPr>
        </p:nvSpPr>
        <p:spPr/>
        <p:txBody>
          <a:bodyPr>
            <a:normAutofit/>
          </a:bodyPr>
          <a:lstStyle/>
          <a:p>
            <a:r>
              <a:rPr lang="fr-FR" sz="2000" dirty="0" smtClean="0"/>
              <a:t>CONSEIL COMMUNAUTAIRE </a:t>
            </a:r>
          </a:p>
          <a:p>
            <a:r>
              <a:rPr lang="fr-FR" sz="2000" dirty="0" smtClean="0"/>
              <a:t>29 mars 2018</a:t>
            </a:r>
            <a:endParaRPr lang="fr-FR" sz="2000" dirty="0"/>
          </a:p>
        </p:txBody>
      </p:sp>
    </p:spTree>
    <p:extLst>
      <p:ext uri="{BB962C8B-B14F-4D97-AF65-F5344CB8AC3E}">
        <p14:creationId xmlns:p14="http://schemas.microsoft.com/office/powerpoint/2010/main" val="1889120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FR" sz="3600" dirty="0" smtClean="0"/>
              <a:t>BUDGETS PRIMITIFS 2018</a:t>
            </a:r>
            <a:endParaRPr lang="fr-FR" sz="3600" dirty="0"/>
          </a:p>
        </p:txBody>
      </p:sp>
      <p:sp>
        <p:nvSpPr>
          <p:cNvPr id="3" name="Sous-titre 2"/>
          <p:cNvSpPr>
            <a:spLocks noGrp="1"/>
          </p:cNvSpPr>
          <p:nvPr>
            <p:ph type="subTitle" idx="1"/>
          </p:nvPr>
        </p:nvSpPr>
        <p:spPr/>
        <p:txBody>
          <a:bodyPr>
            <a:normAutofit/>
          </a:bodyPr>
          <a:lstStyle/>
          <a:p>
            <a:r>
              <a:rPr lang="fr-FR" sz="2000" dirty="0" smtClean="0"/>
              <a:t>BUDGET PRINCIPAL</a:t>
            </a:r>
            <a:endParaRPr lang="fr-FR" sz="2000" dirty="0"/>
          </a:p>
        </p:txBody>
      </p:sp>
    </p:spTree>
    <p:extLst>
      <p:ext uri="{BB962C8B-B14F-4D97-AF65-F5344CB8AC3E}">
        <p14:creationId xmlns:p14="http://schemas.microsoft.com/office/powerpoint/2010/main" val="4202168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FR" sz="3600" dirty="0" smtClean="0"/>
              <a:t>COMPTES ADMINISTRATIFS 2017</a:t>
            </a:r>
            <a:br>
              <a:rPr lang="fr-FR" sz="3600" dirty="0" smtClean="0"/>
            </a:br>
            <a:endParaRPr lang="fr-FR" sz="3600" dirty="0"/>
          </a:p>
        </p:txBody>
      </p:sp>
      <p:sp>
        <p:nvSpPr>
          <p:cNvPr id="3" name="Sous-titre 2"/>
          <p:cNvSpPr>
            <a:spLocks noGrp="1"/>
          </p:cNvSpPr>
          <p:nvPr>
            <p:ph type="subTitle" idx="1"/>
          </p:nvPr>
        </p:nvSpPr>
        <p:spPr/>
        <p:txBody>
          <a:bodyPr>
            <a:normAutofit/>
          </a:bodyPr>
          <a:lstStyle/>
          <a:p>
            <a:r>
              <a:rPr lang="fr-FR" sz="2000" dirty="0" smtClean="0"/>
              <a:t>CONSEIL COMMUNAUTAIRE</a:t>
            </a:r>
          </a:p>
          <a:p>
            <a:r>
              <a:rPr lang="fr-FR" sz="2000" dirty="0" smtClean="0"/>
              <a:t>29 mars 2018</a:t>
            </a:r>
            <a:endParaRPr lang="fr-FR" sz="2000" dirty="0"/>
          </a:p>
        </p:txBody>
      </p:sp>
    </p:spTree>
    <p:extLst>
      <p:ext uri="{BB962C8B-B14F-4D97-AF65-F5344CB8AC3E}">
        <p14:creationId xmlns:p14="http://schemas.microsoft.com/office/powerpoint/2010/main" val="2004699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0589"/>
            <a:ext cx="8229600" cy="487261"/>
          </a:xfrm>
        </p:spPr>
        <p:txBody>
          <a:bodyPr>
            <a:normAutofit/>
          </a:bodyPr>
          <a:lstStyle/>
          <a:p>
            <a:r>
              <a:rPr lang="fr-FR" sz="2000" dirty="0" smtClean="0"/>
              <a:t>CONTEXTE ET ENJEUX</a:t>
            </a:r>
            <a:endParaRPr lang="fr-FR" sz="2000" dirty="0"/>
          </a:p>
        </p:txBody>
      </p:sp>
      <p:sp>
        <p:nvSpPr>
          <p:cNvPr id="3" name="Espace réservé du contenu 2"/>
          <p:cNvSpPr>
            <a:spLocks noGrp="1"/>
          </p:cNvSpPr>
          <p:nvPr>
            <p:ph idx="1"/>
          </p:nvPr>
        </p:nvSpPr>
        <p:spPr>
          <a:xfrm>
            <a:off x="400567" y="404664"/>
            <a:ext cx="8229600" cy="1656184"/>
          </a:xfrm>
        </p:spPr>
        <p:txBody>
          <a:bodyPr>
            <a:noAutofit/>
          </a:bodyPr>
          <a:lstStyle/>
          <a:p>
            <a:pPr algn="just">
              <a:buFont typeface="Wingdings" panose="05000000000000000000" pitchFamily="2" charset="2"/>
              <a:buChar char="§"/>
            </a:pPr>
            <a:r>
              <a:rPr lang="fr-FR" sz="1100" b="1" u="sng" dirty="0" smtClean="0">
                <a:solidFill>
                  <a:srgbClr val="0070C0"/>
                </a:solidFill>
              </a:rPr>
              <a:t>Contexte national </a:t>
            </a:r>
            <a:r>
              <a:rPr lang="fr-FR" sz="1100" dirty="0" smtClean="0"/>
              <a:t>: les collectivités locales sont fortement mobilisées pour répondre à l’objectif de réduction du déficit public fixé au niveau national, avec une double attente :</a:t>
            </a:r>
          </a:p>
          <a:p>
            <a:pPr lvl="1" algn="just"/>
            <a:r>
              <a:rPr lang="fr-FR" sz="1100" b="1" dirty="0"/>
              <a:t>plafonnement des dépenses de fonctionnement à + 1.2 %</a:t>
            </a:r>
            <a:r>
              <a:rPr lang="fr-FR" sz="1100" dirty="0"/>
              <a:t> par an sur la période </a:t>
            </a:r>
            <a:r>
              <a:rPr lang="fr-FR" sz="1100" dirty="0" smtClean="0"/>
              <a:t>2017-2022, soit une</a:t>
            </a:r>
            <a:r>
              <a:rPr lang="fr-FR" sz="1100" b="1" dirty="0" smtClean="0"/>
              <a:t> </a:t>
            </a:r>
            <a:r>
              <a:rPr lang="fr-FR" sz="1100" b="1" dirty="0"/>
              <a:t>économie de 13 milliards sur la </a:t>
            </a:r>
            <a:r>
              <a:rPr lang="fr-FR" sz="1100" b="1" dirty="0" smtClean="0"/>
              <a:t>période </a:t>
            </a:r>
            <a:r>
              <a:rPr lang="fr-FR" sz="1100" dirty="0" smtClean="0"/>
              <a:t>par</a:t>
            </a:r>
            <a:r>
              <a:rPr lang="fr-FR" sz="1100" b="1" dirty="0" smtClean="0"/>
              <a:t> </a:t>
            </a:r>
            <a:r>
              <a:rPr lang="fr-FR" sz="1100" dirty="0" smtClean="0"/>
              <a:t>rapport </a:t>
            </a:r>
            <a:r>
              <a:rPr lang="fr-FR" sz="1100" dirty="0"/>
              <a:t>à un rythme d’évolution tendanciel estimé à  + 2.5 %/an</a:t>
            </a:r>
            <a:r>
              <a:rPr lang="fr-FR" sz="1100" dirty="0" smtClean="0"/>
              <a:t>.</a:t>
            </a:r>
            <a:r>
              <a:rPr lang="fr-FR" sz="1100" dirty="0"/>
              <a:t> </a:t>
            </a:r>
            <a:endParaRPr lang="fr-FR" sz="1100" dirty="0" smtClean="0"/>
          </a:p>
          <a:p>
            <a:pPr marL="274320" lvl="1" indent="0">
              <a:buNone/>
            </a:pPr>
            <a:endParaRPr lang="fr-FR" sz="1100" dirty="0"/>
          </a:p>
          <a:p>
            <a:pPr lvl="1" algn="just"/>
            <a:r>
              <a:rPr lang="fr-FR" sz="1100" b="1" u="sng" dirty="0"/>
              <a:t>et</a:t>
            </a:r>
            <a:r>
              <a:rPr lang="fr-FR" sz="1100" b="1" dirty="0"/>
              <a:t> un</a:t>
            </a:r>
            <a:r>
              <a:rPr lang="fr-FR" sz="1100" dirty="0"/>
              <a:t> </a:t>
            </a:r>
            <a:r>
              <a:rPr lang="fr-FR" sz="1100" b="1" dirty="0"/>
              <a:t>objectif d’amélioration </a:t>
            </a:r>
            <a:r>
              <a:rPr lang="fr-FR" sz="1100" b="1" dirty="0" smtClean="0"/>
              <a:t>du besoin </a:t>
            </a:r>
            <a:r>
              <a:rPr lang="fr-FR" sz="1100" b="1" dirty="0"/>
              <a:t>de financement</a:t>
            </a:r>
            <a:r>
              <a:rPr lang="fr-FR" sz="1100" dirty="0"/>
              <a:t>, traduisant une obligation de désendettement représentant une réduction de la dette des collectivités de 29 % sur la période </a:t>
            </a:r>
            <a:r>
              <a:rPr lang="fr-FR" sz="1100" dirty="0" smtClean="0"/>
              <a:t>2017-2022.</a:t>
            </a:r>
            <a:r>
              <a:rPr lang="fr-FR" sz="1100" dirty="0"/>
              <a:t> </a:t>
            </a:r>
            <a:r>
              <a:rPr lang="fr-FR" sz="1100" dirty="0" smtClean="0"/>
              <a:t> </a:t>
            </a:r>
          </a:p>
          <a:p>
            <a:pPr lvl="0"/>
            <a:endParaRPr lang="fr-FR" sz="1100" dirty="0"/>
          </a:p>
          <a:p>
            <a:pPr lvl="0" algn="just">
              <a:buFont typeface="Wingdings" panose="05000000000000000000" pitchFamily="2" charset="2"/>
              <a:buChar char="§"/>
            </a:pPr>
            <a:r>
              <a:rPr lang="fr-FR" sz="1100" b="1" u="sng" dirty="0" smtClean="0">
                <a:solidFill>
                  <a:srgbClr val="0070C0"/>
                </a:solidFill>
              </a:rPr>
              <a:t>Agglomération</a:t>
            </a:r>
            <a:r>
              <a:rPr lang="fr-FR" sz="1100" dirty="0" smtClean="0"/>
              <a:t> : la situation financière est marquée par une dégradation rapide de l’épargne, malgré un redressement en 2017.</a:t>
            </a:r>
            <a:endParaRPr lang="fr-FR" sz="1100" dirty="0"/>
          </a:p>
        </p:txBody>
      </p:sp>
      <p:sp>
        <p:nvSpPr>
          <p:cNvPr id="4" name="Espace réservé du numéro de diapositive 3"/>
          <p:cNvSpPr>
            <a:spLocks noGrp="1"/>
          </p:cNvSpPr>
          <p:nvPr>
            <p:ph type="sldNum" sz="quarter" idx="12"/>
          </p:nvPr>
        </p:nvSpPr>
        <p:spPr/>
        <p:txBody>
          <a:bodyPr/>
          <a:lstStyle/>
          <a:p>
            <a:fld id="{EFF727F6-8829-48E8-981A-7E987D525E7A}" type="slidenum">
              <a:rPr lang="fr-FR" smtClean="0"/>
              <a:t>20</a:t>
            </a:fld>
            <a:endParaRPr lang="fr-FR" dirty="0"/>
          </a:p>
        </p:txBody>
      </p:sp>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295" y="2384884"/>
            <a:ext cx="4340225"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2182" y="2384884"/>
            <a:ext cx="3764161" cy="233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 8"/>
          <p:cNvPicPr>
            <a:picLocks noChangeAspect="1"/>
          </p:cNvPicPr>
          <p:nvPr/>
        </p:nvPicPr>
        <p:blipFill>
          <a:blip r:embed="rId4"/>
          <a:stretch>
            <a:fillRect/>
          </a:stretch>
        </p:blipFill>
        <p:spPr>
          <a:xfrm>
            <a:off x="562188" y="4653136"/>
            <a:ext cx="4339332" cy="2053911"/>
          </a:xfrm>
          <a:prstGeom prst="rect">
            <a:avLst/>
          </a:prstGeom>
        </p:spPr>
      </p:pic>
      <p:sp>
        <p:nvSpPr>
          <p:cNvPr id="5" name="ZoneTexte 4"/>
          <p:cNvSpPr txBox="1"/>
          <p:nvPr/>
        </p:nvSpPr>
        <p:spPr>
          <a:xfrm>
            <a:off x="5087577" y="5085184"/>
            <a:ext cx="3764161" cy="769441"/>
          </a:xfrm>
          <a:prstGeom prst="rect">
            <a:avLst/>
          </a:prstGeom>
          <a:noFill/>
          <a:ln>
            <a:solidFill>
              <a:schemeClr val="tx1">
                <a:lumMod val="10000"/>
                <a:lumOff val="90000"/>
              </a:schemeClr>
            </a:solidFill>
          </a:ln>
        </p:spPr>
        <p:txBody>
          <a:bodyPr wrap="square" rtlCol="0">
            <a:spAutoFit/>
          </a:bodyPr>
          <a:lstStyle/>
          <a:p>
            <a:pPr algn="just"/>
            <a:r>
              <a:rPr lang="fr-FR" sz="1050" dirty="0" smtClean="0"/>
              <a:t>-</a:t>
            </a:r>
            <a:r>
              <a:rPr lang="fr-FR" sz="1100" i="1" dirty="0" smtClean="0"/>
              <a:t>Le </a:t>
            </a:r>
            <a:r>
              <a:rPr lang="fr-FR" sz="1100" i="1" dirty="0"/>
              <a:t>niveau </a:t>
            </a:r>
            <a:r>
              <a:rPr lang="fr-FR" sz="1100" i="1" dirty="0" smtClean="0"/>
              <a:t>modéré des </a:t>
            </a:r>
            <a:r>
              <a:rPr lang="fr-FR" sz="1100" i="1" dirty="0"/>
              <a:t>dépenses </a:t>
            </a:r>
            <a:r>
              <a:rPr lang="fr-FR" sz="1100" i="1" dirty="0" smtClean="0"/>
              <a:t>d’investissement,  entraînant un </a:t>
            </a:r>
            <a:r>
              <a:rPr lang="fr-FR" sz="1100" i="1" dirty="0"/>
              <a:t>désendettement sur la </a:t>
            </a:r>
            <a:r>
              <a:rPr lang="fr-FR" sz="1100" i="1" dirty="0" smtClean="0"/>
              <a:t>période, a permis de maintenir la capacité </a:t>
            </a:r>
            <a:r>
              <a:rPr lang="fr-FR" sz="1100" i="1" dirty="0"/>
              <a:t>de désendettement </a:t>
            </a:r>
            <a:r>
              <a:rPr lang="fr-FR" sz="1100" i="1" dirty="0" smtClean="0"/>
              <a:t>à un niveau inférieur à 3 ans.</a:t>
            </a:r>
            <a:endParaRPr lang="fr-FR" sz="1100" i="1" dirty="0"/>
          </a:p>
        </p:txBody>
      </p:sp>
      <p:sp>
        <p:nvSpPr>
          <p:cNvPr id="7" name="Rectangle à coins arrondis 6"/>
          <p:cNvSpPr/>
          <p:nvPr/>
        </p:nvSpPr>
        <p:spPr>
          <a:xfrm>
            <a:off x="3075207" y="2438723"/>
            <a:ext cx="1440160" cy="2160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7257879" y="2438723"/>
            <a:ext cx="1224136" cy="1615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99916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2047" y="0"/>
            <a:ext cx="8229600" cy="396673"/>
          </a:xfrm>
        </p:spPr>
        <p:txBody>
          <a:bodyPr>
            <a:noAutofit/>
          </a:bodyPr>
          <a:lstStyle/>
          <a:p>
            <a:r>
              <a:rPr lang="fr-FR" sz="2000" dirty="0" smtClean="0"/>
              <a:t>Appréhender les enjeux : 3 scénarios de prospective financière </a:t>
            </a:r>
            <a:endParaRPr lang="fr-FR" sz="2000" dirty="0"/>
          </a:p>
        </p:txBody>
      </p:sp>
      <p:sp>
        <p:nvSpPr>
          <p:cNvPr id="3" name="Espace réservé du texte 2"/>
          <p:cNvSpPr>
            <a:spLocks noGrp="1"/>
          </p:cNvSpPr>
          <p:nvPr>
            <p:ph type="body" idx="1"/>
          </p:nvPr>
        </p:nvSpPr>
        <p:spPr>
          <a:xfrm>
            <a:off x="474927" y="332656"/>
            <a:ext cx="3931920" cy="360040"/>
          </a:xfrm>
          <a:ln>
            <a:solidFill>
              <a:schemeClr val="tx1">
                <a:lumMod val="25000"/>
                <a:lumOff val="75000"/>
              </a:schemeClr>
            </a:solidFill>
          </a:ln>
        </p:spPr>
        <p:txBody>
          <a:bodyPr>
            <a:noAutofit/>
          </a:bodyPr>
          <a:lstStyle/>
          <a:p>
            <a:r>
              <a:rPr lang="fr-FR" sz="1200" b="1" dirty="0" smtClean="0"/>
              <a:t>Scénario 1: fil de l’eau</a:t>
            </a:r>
            <a:endParaRPr lang="fr-FR" sz="1200" b="1" dirty="0"/>
          </a:p>
        </p:txBody>
      </p:sp>
      <p:sp>
        <p:nvSpPr>
          <p:cNvPr id="5" name="Espace réservé du texte 4"/>
          <p:cNvSpPr>
            <a:spLocks noGrp="1"/>
          </p:cNvSpPr>
          <p:nvPr>
            <p:ph type="body" sz="quarter" idx="3"/>
          </p:nvPr>
        </p:nvSpPr>
        <p:spPr>
          <a:xfrm>
            <a:off x="4799178" y="332656"/>
            <a:ext cx="3931920" cy="360040"/>
          </a:xfrm>
          <a:ln>
            <a:solidFill>
              <a:schemeClr val="tx1">
                <a:lumMod val="25000"/>
                <a:lumOff val="75000"/>
              </a:schemeClr>
            </a:solidFill>
          </a:ln>
        </p:spPr>
        <p:txBody>
          <a:bodyPr>
            <a:noAutofit/>
          </a:bodyPr>
          <a:lstStyle/>
          <a:p>
            <a:r>
              <a:rPr lang="fr-FR" sz="1100" b="1" dirty="0" smtClean="0"/>
              <a:t>Scénario 2 : respect de la norme de croissance des dépenses de fonctionnement</a:t>
            </a:r>
            <a:endParaRPr lang="fr-FR" sz="1100" b="1" dirty="0"/>
          </a:p>
        </p:txBody>
      </p:sp>
      <p:sp>
        <p:nvSpPr>
          <p:cNvPr id="7" name="Espace réservé du numéro de diapositive 6"/>
          <p:cNvSpPr>
            <a:spLocks noGrp="1"/>
          </p:cNvSpPr>
          <p:nvPr>
            <p:ph type="sldNum" sz="quarter" idx="12"/>
          </p:nvPr>
        </p:nvSpPr>
        <p:spPr/>
        <p:txBody>
          <a:bodyPr/>
          <a:lstStyle/>
          <a:p>
            <a:fld id="{EFF727F6-8829-48E8-981A-7E987D525E7A}" type="slidenum">
              <a:rPr lang="fr-FR" smtClean="0"/>
              <a:t>21</a:t>
            </a:fld>
            <a:endParaRPr lang="fr-FR" dirty="0"/>
          </a:p>
        </p:txBody>
      </p:sp>
      <p:pic>
        <p:nvPicPr>
          <p:cNvPr id="8" name="Espace réservé du contenu 7"/>
          <p:cNvPicPr>
            <a:picLocks noGrp="1" noChangeAspect="1"/>
          </p:cNvPicPr>
          <p:nvPr>
            <p:ph sz="half" idx="2"/>
          </p:nvPr>
        </p:nvPicPr>
        <p:blipFill>
          <a:blip r:embed="rId2"/>
          <a:stretch>
            <a:fillRect/>
          </a:stretch>
        </p:blipFill>
        <p:spPr>
          <a:xfrm>
            <a:off x="523607" y="692696"/>
            <a:ext cx="3874194" cy="1656184"/>
          </a:xfrm>
          <a:prstGeom prst="rect">
            <a:avLst/>
          </a:prstGeom>
          <a:ln>
            <a:solidFill>
              <a:schemeClr val="tx1">
                <a:lumMod val="25000"/>
                <a:lumOff val="75000"/>
              </a:schemeClr>
            </a:solidFill>
          </a:ln>
        </p:spPr>
      </p:pic>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12" y="2392774"/>
            <a:ext cx="3883240" cy="1437320"/>
          </a:xfrm>
          <a:prstGeom prst="rect">
            <a:avLst/>
          </a:prstGeom>
          <a:noFill/>
          <a:ln w="9525">
            <a:solidFill>
              <a:schemeClr val="tx1">
                <a:lumMod val="10000"/>
                <a:lumOff val="9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747" y="3912047"/>
            <a:ext cx="3879305" cy="1351519"/>
          </a:xfrm>
          <a:prstGeom prst="rect">
            <a:avLst/>
          </a:prstGeom>
          <a:noFill/>
          <a:ln w="9525">
            <a:solidFill>
              <a:schemeClr val="tx1">
                <a:lumMod val="10000"/>
                <a:lumOff val="9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2" name="Picture 4"/>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4822587" y="719552"/>
            <a:ext cx="3932238" cy="1629328"/>
          </a:xfrm>
          <a:prstGeom prst="rect">
            <a:avLst/>
          </a:prstGeom>
          <a:noFill/>
          <a:ln w="9525">
            <a:solidFill>
              <a:schemeClr val="tx1">
                <a:lumMod val="10000"/>
                <a:lumOff val="9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2586" y="2392774"/>
            <a:ext cx="4032449" cy="1437320"/>
          </a:xfrm>
          <a:prstGeom prst="rect">
            <a:avLst/>
          </a:prstGeom>
          <a:noFill/>
          <a:ln w="9525">
            <a:solidFill>
              <a:schemeClr val="tx1">
                <a:lumMod val="10000"/>
                <a:lumOff val="9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Image 13"/>
          <p:cNvPicPr>
            <a:picLocks noChangeAspect="1"/>
          </p:cNvPicPr>
          <p:nvPr/>
        </p:nvPicPr>
        <p:blipFill>
          <a:blip r:embed="rId7"/>
          <a:stretch>
            <a:fillRect/>
          </a:stretch>
        </p:blipFill>
        <p:spPr>
          <a:xfrm>
            <a:off x="4799177" y="3916509"/>
            <a:ext cx="4032449" cy="1350551"/>
          </a:xfrm>
          <a:prstGeom prst="rect">
            <a:avLst/>
          </a:prstGeom>
          <a:ln>
            <a:solidFill>
              <a:schemeClr val="tx1">
                <a:lumMod val="10000"/>
                <a:lumOff val="90000"/>
              </a:schemeClr>
            </a:solidFill>
          </a:ln>
        </p:spPr>
      </p:pic>
      <p:sp>
        <p:nvSpPr>
          <p:cNvPr id="16" name="ZoneTexte 15"/>
          <p:cNvSpPr txBox="1"/>
          <p:nvPr/>
        </p:nvSpPr>
        <p:spPr>
          <a:xfrm>
            <a:off x="179512" y="5364180"/>
            <a:ext cx="4227335" cy="984885"/>
          </a:xfrm>
          <a:prstGeom prst="rect">
            <a:avLst/>
          </a:prstGeom>
          <a:noFill/>
          <a:ln>
            <a:solidFill>
              <a:schemeClr val="tx1">
                <a:lumMod val="25000"/>
                <a:lumOff val="75000"/>
              </a:schemeClr>
            </a:solidFill>
          </a:ln>
        </p:spPr>
        <p:txBody>
          <a:bodyPr wrap="square" rtlCol="0">
            <a:spAutoFit/>
          </a:bodyPr>
          <a:lstStyle/>
          <a:p>
            <a:pPr marL="182563" indent="-182563"/>
            <a:r>
              <a:rPr lang="fr-FR" sz="1000" dirty="0" smtClean="0"/>
              <a:t>- </a:t>
            </a:r>
            <a:r>
              <a:rPr lang="fr-FR" sz="1100" dirty="0" smtClean="0"/>
              <a:t>  </a:t>
            </a:r>
            <a:r>
              <a:rPr lang="fr-FR" sz="900" dirty="0" smtClean="0"/>
              <a:t>Evolution des dépenses de gestion : + 2% / an en moyenne entre 2017 et 2022 (+0,60 M d’€)/ an,  (+0,90  Md’€ en 2018).</a:t>
            </a:r>
          </a:p>
          <a:p>
            <a:pPr marL="171450" indent="-171450">
              <a:buFontTx/>
              <a:buChar char="-"/>
            </a:pPr>
            <a:r>
              <a:rPr lang="fr-FR" sz="900" dirty="0" smtClean="0"/>
              <a:t>Evolution des recettes : +0,70 %/ an en moyenne sur 2017-2022 (+1,3 % entre 2018 et 2022)</a:t>
            </a:r>
          </a:p>
          <a:p>
            <a:pPr marL="171450" indent="-171450" algn="just">
              <a:buFontTx/>
              <a:buChar char="-"/>
            </a:pPr>
            <a:r>
              <a:rPr lang="fr-FR" sz="1000" b="1" dirty="0" smtClean="0">
                <a:solidFill>
                  <a:srgbClr val="FF0000"/>
                </a:solidFill>
              </a:rPr>
              <a:t>Besoin d’épargne récurrente supplémentaire : 0,8 Md’€ à horizon 2022.</a:t>
            </a:r>
            <a:endParaRPr lang="fr-FR" sz="1000" b="1" dirty="0">
              <a:solidFill>
                <a:srgbClr val="FF0000"/>
              </a:solidFill>
            </a:endParaRPr>
          </a:p>
        </p:txBody>
      </p:sp>
      <p:sp>
        <p:nvSpPr>
          <p:cNvPr id="18" name="ZoneTexte 17"/>
          <p:cNvSpPr txBox="1"/>
          <p:nvPr/>
        </p:nvSpPr>
        <p:spPr>
          <a:xfrm>
            <a:off x="708865" y="6426550"/>
            <a:ext cx="8122761" cy="400110"/>
          </a:xfrm>
          <a:prstGeom prst="rect">
            <a:avLst/>
          </a:prstGeom>
          <a:noFill/>
          <a:ln w="38100">
            <a:solidFill>
              <a:schemeClr val="tx1">
                <a:lumMod val="25000"/>
                <a:lumOff val="75000"/>
              </a:schemeClr>
            </a:solidFill>
          </a:ln>
        </p:spPr>
        <p:txBody>
          <a:bodyPr wrap="square" rtlCol="0">
            <a:spAutoFit/>
          </a:bodyPr>
          <a:lstStyle/>
          <a:p>
            <a:r>
              <a:rPr lang="fr-FR" sz="1000" b="1" dirty="0" smtClean="0">
                <a:solidFill>
                  <a:srgbClr val="C00000"/>
                </a:solidFill>
              </a:rPr>
              <a:t>Scénario 3 </a:t>
            </a:r>
            <a:r>
              <a:rPr lang="fr-FR" sz="1000" dirty="0" smtClean="0">
                <a:solidFill>
                  <a:srgbClr val="C00000"/>
                </a:solidFill>
              </a:rPr>
              <a:t>: </a:t>
            </a:r>
            <a:r>
              <a:rPr lang="fr-FR" sz="1000" dirty="0" smtClean="0"/>
              <a:t>cible d’épargne récurrente supplémentaire identique au scénario 2+ baisse de l’investissement de 42,8 M d’€ à 31, 8 M d’€ entre 2018 et 2022.</a:t>
            </a:r>
            <a:endParaRPr lang="fr-FR" sz="1000" dirty="0"/>
          </a:p>
        </p:txBody>
      </p:sp>
      <p:sp>
        <p:nvSpPr>
          <p:cNvPr id="19" name="ZoneTexte 18"/>
          <p:cNvSpPr txBox="1"/>
          <p:nvPr/>
        </p:nvSpPr>
        <p:spPr>
          <a:xfrm>
            <a:off x="4796416" y="5332341"/>
            <a:ext cx="4084790" cy="1115690"/>
          </a:xfrm>
          <a:prstGeom prst="rect">
            <a:avLst/>
          </a:prstGeom>
          <a:noFill/>
          <a:ln>
            <a:solidFill>
              <a:schemeClr val="tx1">
                <a:lumMod val="10000"/>
                <a:lumOff val="90000"/>
              </a:schemeClr>
            </a:solidFill>
          </a:ln>
        </p:spPr>
        <p:txBody>
          <a:bodyPr wrap="square" rtlCol="0">
            <a:spAutoFit/>
          </a:bodyPr>
          <a:lstStyle/>
          <a:p>
            <a:pPr marL="182563" indent="-182563"/>
            <a:r>
              <a:rPr lang="fr-FR" sz="900" dirty="0" smtClean="0"/>
              <a:t>-</a:t>
            </a:r>
            <a:r>
              <a:rPr lang="fr-FR" sz="1050" dirty="0" smtClean="0"/>
              <a:t>   </a:t>
            </a:r>
            <a:r>
              <a:rPr lang="fr-FR" sz="900" dirty="0" smtClean="0"/>
              <a:t>Evolution des dépenses de gestion : + 1,2% / an en moyenne entre 2017 et 2022 (+0,43 M d’€)/ an : diminution quasi par deux du rythme de croissance par rapport au fil de l’eau </a:t>
            </a:r>
          </a:p>
          <a:p>
            <a:pPr marL="171450" indent="-171450">
              <a:buFontTx/>
              <a:buChar char="-"/>
            </a:pPr>
            <a:r>
              <a:rPr lang="fr-FR" sz="900" dirty="0" smtClean="0"/>
              <a:t>Evolution des recettes : +0,70 %/ an en moyenne sur 2017-2022 (+1,3 % entre 2018 et 2022)</a:t>
            </a:r>
          </a:p>
          <a:p>
            <a:pPr marL="171450" indent="-171450" algn="just">
              <a:buFontTx/>
              <a:buChar char="-"/>
            </a:pPr>
            <a:r>
              <a:rPr lang="fr-FR" sz="1000" b="1" dirty="0" smtClean="0">
                <a:solidFill>
                  <a:srgbClr val="FF0000"/>
                </a:solidFill>
              </a:rPr>
              <a:t>Besoin d’épargne récurrente supplémentaire : 1 Md’€ à horizon 2022.</a:t>
            </a:r>
            <a:endParaRPr lang="fr-FR" sz="1000" b="1" dirty="0">
              <a:solidFill>
                <a:srgbClr val="FF0000"/>
              </a:solidFill>
            </a:endParaRPr>
          </a:p>
        </p:txBody>
      </p:sp>
      <p:sp>
        <p:nvSpPr>
          <p:cNvPr id="10" name="Rectangle 9"/>
          <p:cNvSpPr/>
          <p:nvPr/>
        </p:nvSpPr>
        <p:spPr>
          <a:xfrm>
            <a:off x="2771800" y="764703"/>
            <a:ext cx="1224136" cy="92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7092280" y="764703"/>
            <a:ext cx="1209993" cy="10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5516540" y="4064477"/>
            <a:ext cx="2376264" cy="148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b="1" dirty="0" smtClean="0">
                <a:solidFill>
                  <a:schemeClr val="tx1"/>
                </a:solidFill>
              </a:rPr>
              <a:t>CAVBS ( en années</a:t>
            </a:r>
            <a:r>
              <a:rPr lang="fr-FR" sz="1200" dirty="0" smtClean="0">
                <a:solidFill>
                  <a:schemeClr val="tx1"/>
                </a:solidFill>
              </a:rPr>
              <a:t>)</a:t>
            </a:r>
            <a:endParaRPr lang="fr-FR" sz="1600" dirty="0">
              <a:solidFill>
                <a:schemeClr val="tx1"/>
              </a:solidFill>
            </a:endParaRPr>
          </a:p>
        </p:txBody>
      </p:sp>
      <p:pic>
        <p:nvPicPr>
          <p:cNvPr id="3789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4536" y="3985700"/>
            <a:ext cx="23717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6570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446612"/>
          </a:xfrm>
        </p:spPr>
        <p:txBody>
          <a:bodyPr>
            <a:noAutofit/>
          </a:bodyPr>
          <a:lstStyle/>
          <a:p>
            <a:r>
              <a:rPr lang="fr-FR" sz="2000" dirty="0" smtClean="0"/>
              <a:t>Contexte et orientations</a:t>
            </a:r>
            <a:endParaRPr lang="fr-FR" sz="2000" dirty="0"/>
          </a:p>
        </p:txBody>
      </p:sp>
      <p:sp>
        <p:nvSpPr>
          <p:cNvPr id="3" name="Espace réservé du contenu 2"/>
          <p:cNvSpPr>
            <a:spLocks noGrp="1"/>
          </p:cNvSpPr>
          <p:nvPr>
            <p:ph idx="1"/>
          </p:nvPr>
        </p:nvSpPr>
        <p:spPr>
          <a:xfrm>
            <a:off x="467544" y="332656"/>
            <a:ext cx="8229600" cy="5832648"/>
          </a:xfrm>
        </p:spPr>
        <p:txBody>
          <a:bodyPr>
            <a:noAutofit/>
          </a:bodyPr>
          <a:lstStyle/>
          <a:p>
            <a:pPr algn="just">
              <a:buFont typeface="Wingdings" panose="05000000000000000000" pitchFamily="2" charset="2"/>
              <a:buChar char="§"/>
            </a:pPr>
            <a:r>
              <a:rPr lang="fr-FR" sz="1150" b="1" dirty="0"/>
              <a:t>L’Agglomération est confrontée à une situation financière contrainte</a:t>
            </a:r>
            <a:r>
              <a:rPr lang="fr-FR" sz="1150" dirty="0"/>
              <a:t>, </a:t>
            </a:r>
            <a:r>
              <a:rPr lang="fr-FR" sz="1150" b="1" dirty="0"/>
              <a:t>et devra redresser son épargne, pour assurer sa seule solvabilité à moyen terme.</a:t>
            </a:r>
          </a:p>
          <a:p>
            <a:pPr marL="0" indent="0">
              <a:buNone/>
            </a:pPr>
            <a:r>
              <a:rPr lang="fr-FR" sz="1150" dirty="0"/>
              <a:t> </a:t>
            </a:r>
          </a:p>
          <a:p>
            <a:pPr>
              <a:buFont typeface="Wingdings" panose="05000000000000000000" pitchFamily="2" charset="2"/>
              <a:buChar char="§"/>
            </a:pPr>
            <a:r>
              <a:rPr lang="fr-FR" sz="1150" b="1" dirty="0"/>
              <a:t>Dans ce </a:t>
            </a:r>
            <a:r>
              <a:rPr lang="fr-FR" sz="1150" b="1" dirty="0" smtClean="0"/>
              <a:t>contexte, </a:t>
            </a:r>
            <a:r>
              <a:rPr lang="fr-FR" sz="1150" b="1" dirty="0"/>
              <a:t>une réflexion sur le pacte fiscal et financier a été engagée, </a:t>
            </a:r>
            <a:r>
              <a:rPr lang="fr-FR" sz="1150" b="1" dirty="0" smtClean="0"/>
              <a:t>avec  :</a:t>
            </a:r>
          </a:p>
          <a:p>
            <a:pPr marL="0" indent="0">
              <a:buNone/>
            </a:pPr>
            <a:endParaRPr lang="fr-FR" sz="1150" b="1" dirty="0" smtClean="0"/>
          </a:p>
          <a:p>
            <a:pPr lvl="1"/>
            <a:r>
              <a:rPr lang="fr-FR" sz="1150" b="1" dirty="0" smtClean="0"/>
              <a:t>la </a:t>
            </a:r>
            <a:r>
              <a:rPr lang="fr-FR" sz="1150" b="1" dirty="0"/>
              <a:t>réalisation d’un diagnostic financier du territoire </a:t>
            </a:r>
            <a:r>
              <a:rPr lang="fr-FR" sz="1150" dirty="0"/>
              <a:t>(communes et agglomération) </a:t>
            </a:r>
            <a:endParaRPr lang="fr-FR" sz="1150" dirty="0" smtClean="0"/>
          </a:p>
          <a:p>
            <a:pPr lvl="1"/>
            <a:r>
              <a:rPr lang="fr-FR" sz="1150" b="1" dirty="0" smtClean="0"/>
              <a:t>la </a:t>
            </a:r>
            <a:r>
              <a:rPr lang="fr-FR" sz="1150" b="1" dirty="0"/>
              <a:t>définition de pistes de réflexion </a:t>
            </a:r>
            <a:r>
              <a:rPr lang="fr-FR" sz="1150" dirty="0"/>
              <a:t>visant à équilibrer les dynamiques financières des acteurs publics du territoire. </a:t>
            </a:r>
          </a:p>
          <a:p>
            <a:pPr marL="0" indent="0">
              <a:buNone/>
            </a:pPr>
            <a:endParaRPr lang="fr-FR" sz="1150" dirty="0"/>
          </a:p>
          <a:p>
            <a:pPr algn="just">
              <a:buFont typeface="Wingdings" panose="05000000000000000000" pitchFamily="2" charset="2"/>
              <a:buChar char="§"/>
            </a:pPr>
            <a:r>
              <a:rPr lang="fr-FR" sz="1150" b="1" dirty="0"/>
              <a:t>Ces pistes de réflexion</a:t>
            </a:r>
            <a:r>
              <a:rPr lang="fr-FR" sz="1150" dirty="0"/>
              <a:t>, </a:t>
            </a:r>
            <a:r>
              <a:rPr lang="fr-FR" sz="1150" b="1" dirty="0"/>
              <a:t>présentées lors de la conférence des maires le 12 mars, se sont orientées dans plusieurs direction</a:t>
            </a:r>
            <a:r>
              <a:rPr lang="fr-FR" sz="1150" dirty="0"/>
              <a:t>s : </a:t>
            </a:r>
            <a:endParaRPr lang="fr-FR" sz="1150" dirty="0" smtClean="0"/>
          </a:p>
          <a:p>
            <a:endParaRPr lang="fr-FR" sz="1150" dirty="0"/>
          </a:p>
          <a:p>
            <a:pPr lvl="1"/>
            <a:r>
              <a:rPr lang="fr-FR" sz="1150" b="1" dirty="0" smtClean="0"/>
              <a:t>la </a:t>
            </a:r>
            <a:r>
              <a:rPr lang="fr-FR" sz="1150" b="1" dirty="0"/>
              <a:t>poursuite de la recherche d’économies sur les dépenses de </a:t>
            </a:r>
            <a:r>
              <a:rPr lang="fr-FR" sz="1150" b="1" dirty="0" smtClean="0"/>
              <a:t>fonctionnement</a:t>
            </a:r>
          </a:p>
          <a:p>
            <a:pPr lvl="1"/>
            <a:r>
              <a:rPr lang="fr-FR" sz="1150" b="1" dirty="0" smtClean="0"/>
              <a:t>la </a:t>
            </a:r>
            <a:r>
              <a:rPr lang="fr-FR" sz="1150" b="1" dirty="0"/>
              <a:t>recherche de nouvelles marges de </a:t>
            </a:r>
            <a:r>
              <a:rPr lang="fr-FR" sz="1150" b="1" dirty="0" smtClean="0"/>
              <a:t>manœuvre</a:t>
            </a:r>
          </a:p>
          <a:p>
            <a:pPr marL="274320" lvl="1" indent="0">
              <a:buNone/>
            </a:pPr>
            <a:endParaRPr lang="fr-FR" sz="1150" b="1" dirty="0" smtClean="0"/>
          </a:p>
          <a:p>
            <a:pPr marL="274320" lvl="1" indent="0" algn="just">
              <a:buNone/>
            </a:pPr>
            <a:r>
              <a:rPr lang="fr-FR" sz="1150" b="1" dirty="0" smtClean="0"/>
              <a:t>A </a:t>
            </a:r>
            <a:r>
              <a:rPr lang="fr-FR" sz="1150" b="1" dirty="0"/>
              <a:t>cet effet, différents scénarios basés sur la solidarité (DSC, compétence SDIS, …) et la fiscalité ont été présentés aux maires</a:t>
            </a:r>
            <a:r>
              <a:rPr lang="fr-FR" sz="1150" dirty="0"/>
              <a:t>. </a:t>
            </a:r>
          </a:p>
          <a:p>
            <a:endParaRPr lang="fr-FR" sz="1150" dirty="0"/>
          </a:p>
          <a:p>
            <a:pPr>
              <a:buFont typeface="Wingdings" panose="05000000000000000000" pitchFamily="2" charset="2"/>
              <a:buChar char="§"/>
            </a:pPr>
            <a:r>
              <a:rPr lang="fr-FR" sz="1150" b="1" dirty="0"/>
              <a:t>Pour 2018, il est proposé d’agir sur le levier fiscal, avec</a:t>
            </a:r>
            <a:r>
              <a:rPr lang="fr-FR" sz="1150" dirty="0"/>
              <a:t> :</a:t>
            </a:r>
          </a:p>
          <a:p>
            <a:pPr marL="0" indent="0">
              <a:buNone/>
            </a:pPr>
            <a:r>
              <a:rPr lang="fr-FR" sz="1150" dirty="0"/>
              <a:t> </a:t>
            </a:r>
          </a:p>
          <a:p>
            <a:pPr lvl="1" algn="just"/>
            <a:r>
              <a:rPr lang="fr-FR" sz="1150" b="1" dirty="0" smtClean="0"/>
              <a:t>une </a:t>
            </a:r>
            <a:r>
              <a:rPr lang="fr-FR" sz="1150" b="1" dirty="0"/>
              <a:t>progression de la taxe sur le foncier bâti, en portant le taux de cette taxe de 0,502 % en 2017 à 1 % en 2018</a:t>
            </a:r>
            <a:r>
              <a:rPr lang="fr-FR" sz="1150" dirty="0"/>
              <a:t>, soit un niveau proche de celui constaté en moyenne, au niveau national, sur les communautés d’agglomération en 2017 (1,11%).</a:t>
            </a:r>
          </a:p>
          <a:p>
            <a:pPr marL="0" indent="0">
              <a:buNone/>
            </a:pPr>
            <a:endParaRPr lang="fr-FR" sz="1150" dirty="0"/>
          </a:p>
          <a:p>
            <a:pPr lvl="1" algn="just"/>
            <a:r>
              <a:rPr lang="fr-FR" sz="1150" b="1" dirty="0" smtClean="0"/>
              <a:t>une </a:t>
            </a:r>
            <a:r>
              <a:rPr lang="fr-FR" sz="1150" b="1" dirty="0"/>
              <a:t>diminution de la taxe d’enlèvement des ordures ménagères</a:t>
            </a:r>
            <a:r>
              <a:rPr lang="fr-FR" sz="1150" dirty="0"/>
              <a:t>, de façon à ce que le produit ne s’éloigne pas du coût du service. Cette taxe passerait ainsi </a:t>
            </a:r>
            <a:r>
              <a:rPr lang="fr-FR" sz="1150" b="1" dirty="0"/>
              <a:t>de 6.22% en 2017 à 5.97 % en 2018.</a:t>
            </a:r>
          </a:p>
          <a:p>
            <a:endParaRPr lang="fr-FR" sz="1150" dirty="0"/>
          </a:p>
          <a:p>
            <a:pPr marL="898525" indent="-182563">
              <a:buFont typeface="Wingdings" panose="05000000000000000000" pitchFamily="2" charset="2"/>
              <a:buChar char="Ø"/>
            </a:pPr>
            <a:r>
              <a:rPr lang="fr-FR" sz="1150" b="1" dirty="0" smtClean="0"/>
              <a:t>Produit </a:t>
            </a:r>
            <a:r>
              <a:rPr lang="fr-FR" sz="1150" b="1" dirty="0"/>
              <a:t>supplémentaire global attendu </a:t>
            </a:r>
            <a:r>
              <a:rPr lang="fr-FR" sz="1150" b="1" dirty="0" smtClean="0"/>
              <a:t>: +  </a:t>
            </a:r>
            <a:r>
              <a:rPr lang="fr-FR" sz="1150" b="1" dirty="0"/>
              <a:t>244 000 €, </a:t>
            </a:r>
            <a:r>
              <a:rPr lang="fr-FR" sz="1150" b="1" dirty="0" smtClean="0"/>
              <a:t>inférieur </a:t>
            </a:r>
            <a:r>
              <a:rPr lang="fr-FR" sz="1150" b="1" dirty="0"/>
              <a:t>aux efforts nécessaires à la solvabilité de l’Agglomération à court terme. </a:t>
            </a:r>
            <a:endParaRPr lang="fr-FR" sz="1150" b="1" dirty="0" smtClean="0"/>
          </a:p>
          <a:p>
            <a:pPr marL="898525" indent="-182563">
              <a:buFont typeface="Wingdings" panose="05000000000000000000" pitchFamily="2" charset="2"/>
              <a:buChar char="Ø"/>
            </a:pPr>
            <a:r>
              <a:rPr lang="fr-FR" sz="1150" b="1" dirty="0" smtClean="0"/>
              <a:t>L’Agglomération </a:t>
            </a:r>
            <a:r>
              <a:rPr lang="fr-FR" sz="1150" b="1" dirty="0"/>
              <a:t>s’engage ainsi à poursuivre la maîtrise de ses dépenses de fonctionnement. </a:t>
            </a:r>
            <a:endParaRPr lang="fr-FR" sz="1150" b="1" dirty="0" smtClean="0"/>
          </a:p>
          <a:p>
            <a:pPr marL="715962" indent="0">
              <a:buNone/>
            </a:pPr>
            <a:endParaRPr lang="fr-FR" sz="1150" b="1" dirty="0"/>
          </a:p>
          <a:p>
            <a:pPr>
              <a:buFont typeface="Wingdings" panose="05000000000000000000" pitchFamily="2" charset="2"/>
              <a:buChar char="ü"/>
            </a:pPr>
            <a:r>
              <a:rPr lang="fr-FR" sz="1150" b="1" dirty="0" smtClean="0"/>
              <a:t>La </a:t>
            </a:r>
            <a:r>
              <a:rPr lang="fr-FR" sz="1150" b="1" dirty="0"/>
              <a:t>réflexion sur le volet de la solidarité et des compétences, engagée dans le cadre du pacte, devra également être poursuivie. </a:t>
            </a:r>
          </a:p>
        </p:txBody>
      </p:sp>
      <p:sp>
        <p:nvSpPr>
          <p:cNvPr id="4" name="Espace réservé du numéro de diapositive 3"/>
          <p:cNvSpPr>
            <a:spLocks noGrp="1"/>
          </p:cNvSpPr>
          <p:nvPr>
            <p:ph type="sldNum" sz="quarter" idx="12"/>
          </p:nvPr>
        </p:nvSpPr>
        <p:spPr/>
        <p:txBody>
          <a:bodyPr/>
          <a:lstStyle/>
          <a:p>
            <a:fld id="{EFF727F6-8829-48E8-981A-7E987D525E7A}" type="slidenum">
              <a:rPr lang="fr-FR" smtClean="0"/>
              <a:t>22</a:t>
            </a:fld>
            <a:endParaRPr lang="fr-FR" dirty="0"/>
          </a:p>
        </p:txBody>
      </p:sp>
    </p:spTree>
    <p:extLst>
      <p:ext uri="{BB962C8B-B14F-4D97-AF65-F5344CB8AC3E}">
        <p14:creationId xmlns:p14="http://schemas.microsoft.com/office/powerpoint/2010/main" val="1601662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
            <a:ext cx="8229600" cy="404663"/>
          </a:xfrm>
        </p:spPr>
        <p:txBody>
          <a:bodyPr>
            <a:normAutofit/>
          </a:bodyPr>
          <a:lstStyle/>
          <a:p>
            <a:pPr algn="ctr"/>
            <a:r>
              <a:rPr lang="fr-FR" sz="2000" dirty="0" smtClean="0"/>
              <a:t>Budget primitif 2018- SECTION DE FONCTIONNEMENT</a:t>
            </a:r>
            <a:endParaRPr lang="fr-FR" sz="2000" dirty="0"/>
          </a:p>
        </p:txBody>
      </p:sp>
      <p:sp>
        <p:nvSpPr>
          <p:cNvPr id="4" name="Espace réservé du numéro de diapositive 3"/>
          <p:cNvSpPr>
            <a:spLocks noGrp="1"/>
          </p:cNvSpPr>
          <p:nvPr>
            <p:ph type="sldNum" sz="quarter" idx="12"/>
          </p:nvPr>
        </p:nvSpPr>
        <p:spPr/>
        <p:txBody>
          <a:bodyPr/>
          <a:lstStyle/>
          <a:p>
            <a:fld id="{EFF727F6-8829-48E8-981A-7E987D525E7A}" type="slidenum">
              <a:rPr lang="fr-FR" smtClean="0"/>
              <a:t>23</a:t>
            </a:fld>
            <a:endParaRPr lang="fr-FR" dirty="0"/>
          </a:p>
        </p:txBody>
      </p:sp>
      <p:sp>
        <p:nvSpPr>
          <p:cNvPr id="6" name="Rectangle 5"/>
          <p:cNvSpPr/>
          <p:nvPr/>
        </p:nvSpPr>
        <p:spPr>
          <a:xfrm>
            <a:off x="541093" y="5982474"/>
            <a:ext cx="8064896" cy="877163"/>
          </a:xfrm>
          <a:prstGeom prst="rect">
            <a:avLst/>
          </a:prstGeom>
        </p:spPr>
        <p:txBody>
          <a:bodyPr wrap="square">
            <a:spAutoFit/>
          </a:bodyPr>
          <a:lstStyle/>
          <a:p>
            <a:pPr algn="just"/>
            <a:r>
              <a:rPr lang="fr-FR" sz="1050" b="1" dirty="0" smtClean="0"/>
              <a:t>Le projet de budget a été établi sur des bases très rigoureuses, afin de contenir l’évolution des dépenses de fonctionnement à +0,2%.</a:t>
            </a:r>
          </a:p>
          <a:p>
            <a:pPr algn="just"/>
            <a:endParaRPr lang="fr-FR" sz="1000" b="1" dirty="0" smtClean="0"/>
          </a:p>
          <a:p>
            <a:pPr algn="just"/>
            <a:r>
              <a:rPr lang="fr-FR" sz="1000" dirty="0" smtClean="0"/>
              <a:t>Il traduit </a:t>
            </a:r>
            <a:r>
              <a:rPr lang="fr-FR" sz="1000" dirty="0"/>
              <a:t>la volonté de maîtriser les dépenses de fonctionnement, pour à la fois contribuer à assurer la solvabilité de l’Agglo et </a:t>
            </a:r>
            <a:r>
              <a:rPr lang="fr-FR" sz="1000" dirty="0" smtClean="0"/>
              <a:t>répondre </a:t>
            </a:r>
            <a:r>
              <a:rPr lang="fr-FR" sz="1000" dirty="0"/>
              <a:t>à la norme de croissance des dépenses de fonctionnement fixée par l’Etat (+ 1.2%/ an hors Attribution de Compensation). </a:t>
            </a:r>
          </a:p>
        </p:txBody>
      </p:sp>
      <p:sp>
        <p:nvSpPr>
          <p:cNvPr id="7" name="Rectangle 6"/>
          <p:cNvSpPr/>
          <p:nvPr/>
        </p:nvSpPr>
        <p:spPr>
          <a:xfrm>
            <a:off x="1192979" y="5013176"/>
            <a:ext cx="6552728" cy="938719"/>
          </a:xfrm>
          <a:prstGeom prst="rect">
            <a:avLst/>
          </a:prstGeom>
          <a:solidFill>
            <a:schemeClr val="bg1">
              <a:lumMod val="95000"/>
            </a:schemeClr>
          </a:solidFill>
          <a:ln>
            <a:solidFill>
              <a:schemeClr val="tx1">
                <a:lumMod val="25000"/>
                <a:lumOff val="75000"/>
              </a:schemeClr>
            </a:solidFill>
          </a:ln>
        </p:spPr>
        <p:txBody>
          <a:bodyPr wrap="square">
            <a:spAutoFit/>
          </a:bodyPr>
          <a:lstStyle/>
          <a:p>
            <a:r>
              <a:rPr lang="fr-FR" sz="1100" b="1" dirty="0" smtClean="0"/>
              <a:t>Le budget primitif 2018 prévoit  </a:t>
            </a:r>
            <a:r>
              <a:rPr lang="fr-FR" sz="1100" b="1" dirty="0"/>
              <a:t>:</a:t>
            </a:r>
            <a:endParaRPr lang="fr-FR" sz="1100" dirty="0"/>
          </a:p>
          <a:p>
            <a:r>
              <a:rPr lang="fr-FR" sz="1100" b="1" dirty="0"/>
              <a:t> </a:t>
            </a:r>
            <a:endParaRPr lang="fr-FR" sz="1100" dirty="0"/>
          </a:p>
          <a:p>
            <a:pPr marL="171450" lvl="0" indent="-171450">
              <a:buFont typeface="Wingdings" panose="05000000000000000000" pitchFamily="2" charset="2"/>
              <a:buChar char="§"/>
            </a:pPr>
            <a:r>
              <a:rPr lang="fr-FR" sz="1100" b="1" dirty="0"/>
              <a:t>une progression des dépenses de fonctionnement limitée à + </a:t>
            </a:r>
            <a:r>
              <a:rPr lang="fr-FR" sz="1100" b="1" dirty="0" smtClean="0"/>
              <a:t>0.2 </a:t>
            </a:r>
            <a:r>
              <a:rPr lang="fr-FR" sz="1100" b="1" dirty="0"/>
              <a:t>%, de BP à BP</a:t>
            </a:r>
            <a:endParaRPr lang="fr-FR" sz="1100" dirty="0"/>
          </a:p>
          <a:p>
            <a:pPr marL="171450" lvl="0" indent="-171450">
              <a:buFont typeface="Wingdings" panose="05000000000000000000" pitchFamily="2" charset="2"/>
              <a:buChar char="§"/>
            </a:pPr>
            <a:r>
              <a:rPr lang="fr-FR" sz="1100" b="1" dirty="0"/>
              <a:t>une progression des recettes estimée à + 2.6 %, de BP à BP </a:t>
            </a:r>
            <a:endParaRPr lang="fr-FR" sz="1100" dirty="0"/>
          </a:p>
          <a:p>
            <a:pPr marL="171450" lvl="0" indent="-171450">
              <a:buFont typeface="Wingdings" panose="05000000000000000000" pitchFamily="2" charset="2"/>
              <a:buChar char="§"/>
            </a:pPr>
            <a:r>
              <a:rPr lang="fr-FR" sz="1100" b="1" dirty="0"/>
              <a:t>une épargne qui se fixerait au niveau de </a:t>
            </a:r>
            <a:r>
              <a:rPr lang="fr-FR" sz="1100" b="1" dirty="0" smtClean="0"/>
              <a:t>3,196 </a:t>
            </a:r>
            <a:r>
              <a:rPr lang="fr-FR" sz="1100" b="1" dirty="0"/>
              <a:t>Millions d’euros </a:t>
            </a:r>
            <a:r>
              <a:rPr lang="fr-FR" sz="1100" dirty="0"/>
              <a:t> </a:t>
            </a:r>
            <a:endParaRPr lang="fr-FR" sz="105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476672"/>
            <a:ext cx="6984777"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1" y="2636912"/>
            <a:ext cx="6984777"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8395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1663"/>
            <a:ext cx="8229600" cy="383001"/>
          </a:xfrm>
        </p:spPr>
        <p:txBody>
          <a:bodyPr>
            <a:normAutofit fontScale="90000"/>
          </a:bodyPr>
          <a:lstStyle/>
          <a:p>
            <a:r>
              <a:rPr lang="fr-FR" sz="2000" dirty="0" smtClean="0"/>
              <a:t>Budget primitif 2018 - Section de fonctionnement</a:t>
            </a:r>
            <a:endParaRPr lang="fr-FR" sz="2000" dirty="0"/>
          </a:p>
        </p:txBody>
      </p:sp>
      <p:sp>
        <p:nvSpPr>
          <p:cNvPr id="3" name="Espace réservé du texte 2"/>
          <p:cNvSpPr>
            <a:spLocks noGrp="1"/>
          </p:cNvSpPr>
          <p:nvPr>
            <p:ph type="body" idx="1"/>
          </p:nvPr>
        </p:nvSpPr>
        <p:spPr>
          <a:xfrm>
            <a:off x="467544" y="620688"/>
            <a:ext cx="3931920" cy="639762"/>
          </a:xfrm>
          <a:ln>
            <a:solidFill>
              <a:schemeClr val="tx1">
                <a:lumMod val="25000"/>
                <a:lumOff val="75000"/>
              </a:schemeClr>
            </a:solidFill>
          </a:ln>
        </p:spPr>
        <p:txBody>
          <a:bodyPr>
            <a:normAutofit fontScale="92500" lnSpcReduction="10000"/>
          </a:bodyPr>
          <a:lstStyle/>
          <a:p>
            <a:r>
              <a:rPr lang="fr-FR" dirty="0" smtClean="0"/>
              <a:t>Des projets nouveaux et des économies de fonctionnement</a:t>
            </a:r>
            <a:endParaRPr lang="fr-FR" dirty="0"/>
          </a:p>
        </p:txBody>
      </p:sp>
      <p:sp>
        <p:nvSpPr>
          <p:cNvPr id="4" name="Espace réservé du contenu 3"/>
          <p:cNvSpPr>
            <a:spLocks noGrp="1"/>
          </p:cNvSpPr>
          <p:nvPr>
            <p:ph sz="half" idx="2"/>
          </p:nvPr>
        </p:nvSpPr>
        <p:spPr>
          <a:xfrm>
            <a:off x="467544" y="1340768"/>
            <a:ext cx="3931920" cy="5040560"/>
          </a:xfrm>
          <a:ln>
            <a:solidFill>
              <a:srgbClr val="0070C0"/>
            </a:solidFill>
          </a:ln>
        </p:spPr>
        <p:txBody>
          <a:bodyPr>
            <a:normAutofit fontScale="25000" lnSpcReduction="20000"/>
          </a:bodyPr>
          <a:lstStyle/>
          <a:p>
            <a:pPr>
              <a:buFont typeface="Wingdings" panose="05000000000000000000" pitchFamily="2" charset="2"/>
              <a:buChar char="q"/>
            </a:pPr>
            <a:r>
              <a:rPr lang="fr-FR" sz="4000" b="1" dirty="0" smtClean="0"/>
              <a:t>Projets nouveaux :</a:t>
            </a:r>
            <a:endParaRPr lang="fr-FR" sz="4000" b="1" dirty="0"/>
          </a:p>
          <a:p>
            <a:endParaRPr lang="fr-FR" sz="4000" dirty="0"/>
          </a:p>
          <a:p>
            <a:pPr lvl="0" algn="just">
              <a:buFont typeface="Wingdings" panose="05000000000000000000" pitchFamily="2" charset="2"/>
              <a:buChar char="ü"/>
            </a:pPr>
            <a:r>
              <a:rPr lang="fr-FR" sz="4000" b="1" dirty="0"/>
              <a:t>la mise en place de la </a:t>
            </a:r>
            <a:r>
              <a:rPr lang="fr-FR" sz="4000" b="1" dirty="0" smtClean="0"/>
              <a:t>compétence GEMAPI : </a:t>
            </a:r>
            <a:r>
              <a:rPr lang="fr-FR" sz="4000" dirty="0" smtClean="0"/>
              <a:t>352</a:t>
            </a:r>
            <a:r>
              <a:rPr lang="fr-FR" sz="4000" dirty="0"/>
              <a:t> </a:t>
            </a:r>
            <a:r>
              <a:rPr lang="fr-FR" sz="4000" dirty="0" smtClean="0"/>
              <a:t>342 </a:t>
            </a:r>
            <a:r>
              <a:rPr lang="fr-FR" sz="4000" dirty="0"/>
              <a:t>€, qui pèse sur les dépenses, même si son financement sera assuré par la mise en place de la taxe </a:t>
            </a:r>
            <a:r>
              <a:rPr lang="fr-FR" sz="4000" dirty="0" smtClean="0"/>
              <a:t>GEMAPI.</a:t>
            </a:r>
            <a:endParaRPr lang="fr-FR" sz="4000" dirty="0"/>
          </a:p>
          <a:p>
            <a:pPr>
              <a:buFont typeface="Wingdings" panose="05000000000000000000" pitchFamily="2" charset="2"/>
              <a:buChar char="ü"/>
            </a:pPr>
            <a:endParaRPr lang="fr-FR" sz="4000" dirty="0"/>
          </a:p>
          <a:p>
            <a:pPr lvl="0" algn="just">
              <a:buFont typeface="Wingdings" panose="05000000000000000000" pitchFamily="2" charset="2"/>
              <a:buChar char="ü"/>
            </a:pPr>
            <a:r>
              <a:rPr lang="fr-FR" sz="4000" b="1" dirty="0"/>
              <a:t>La gestion du Nautile</a:t>
            </a:r>
            <a:r>
              <a:rPr lang="fr-FR" sz="4000" dirty="0"/>
              <a:t>, qui, avec la perspective de fermeture pour travaux, présente un coût supplémentaire pour la collectivité estimé à + 46,2 K€ en 2018 par </a:t>
            </a:r>
            <a:r>
              <a:rPr lang="fr-FR" sz="4000" dirty="0" smtClean="0"/>
              <a:t>rapport </a:t>
            </a:r>
            <a:r>
              <a:rPr lang="fr-FR" sz="4000" dirty="0"/>
              <a:t>à 2017</a:t>
            </a:r>
            <a:r>
              <a:rPr lang="fr-FR" sz="4000" dirty="0" smtClean="0"/>
              <a:t>.</a:t>
            </a:r>
          </a:p>
          <a:p>
            <a:pPr lvl="0">
              <a:buFont typeface="Wingdings" panose="05000000000000000000" pitchFamily="2" charset="2"/>
              <a:buChar char="ü"/>
            </a:pPr>
            <a:endParaRPr lang="fr-FR" sz="4000" dirty="0"/>
          </a:p>
          <a:p>
            <a:pPr lvl="0" algn="just">
              <a:buFont typeface="Wingdings" panose="05000000000000000000" pitchFamily="2" charset="2"/>
              <a:buChar char="ü"/>
            </a:pPr>
            <a:r>
              <a:rPr lang="fr-FR" sz="4000" b="1" dirty="0"/>
              <a:t>La participation de l’Agglo aux projets de développement </a:t>
            </a:r>
            <a:r>
              <a:rPr lang="fr-FR" sz="4000" dirty="0"/>
              <a:t>du territoire portés en partenariat, et notamment au projet de futur port de </a:t>
            </a:r>
            <a:r>
              <a:rPr lang="fr-FR" sz="4000" dirty="0" smtClean="0"/>
              <a:t>plaisance, conduit </a:t>
            </a:r>
            <a:r>
              <a:rPr lang="fr-FR" sz="4000" dirty="0"/>
              <a:t>par le syndicat mixte du </a:t>
            </a:r>
            <a:r>
              <a:rPr lang="fr-FR" sz="4000" dirty="0" err="1"/>
              <a:t>Bordelan</a:t>
            </a:r>
            <a:r>
              <a:rPr lang="fr-FR" sz="4000" dirty="0"/>
              <a:t> (+ 44 500 €).</a:t>
            </a:r>
          </a:p>
          <a:p>
            <a:pPr>
              <a:buFont typeface="Wingdings" panose="05000000000000000000" pitchFamily="2" charset="2"/>
              <a:buChar char="ü"/>
            </a:pPr>
            <a:endParaRPr lang="fr-FR" sz="4000" dirty="0"/>
          </a:p>
          <a:p>
            <a:pPr marL="0" indent="0">
              <a:buNone/>
            </a:pPr>
            <a:r>
              <a:rPr lang="fr-FR" sz="4000" dirty="0"/>
              <a:t> </a:t>
            </a:r>
          </a:p>
          <a:p>
            <a:pPr>
              <a:buFont typeface="Wingdings" panose="05000000000000000000" pitchFamily="2" charset="2"/>
              <a:buChar char="q"/>
            </a:pPr>
            <a:r>
              <a:rPr lang="fr-FR" sz="4000" b="1" dirty="0"/>
              <a:t>Pour contenir les dépenses, il est </a:t>
            </a:r>
            <a:r>
              <a:rPr lang="fr-FR" sz="4000" b="1" dirty="0" smtClean="0"/>
              <a:t>proposé</a:t>
            </a:r>
            <a:r>
              <a:rPr lang="fr-FR" sz="4000" b="1" dirty="0"/>
              <a:t> : </a:t>
            </a:r>
          </a:p>
          <a:p>
            <a:endParaRPr lang="fr-FR" sz="4000" dirty="0"/>
          </a:p>
          <a:p>
            <a:pPr lvl="0" algn="just">
              <a:buFont typeface="Wingdings" panose="05000000000000000000" pitchFamily="2" charset="2"/>
              <a:buChar char="ü"/>
            </a:pPr>
            <a:r>
              <a:rPr lang="fr-FR" sz="4000" b="1" dirty="0"/>
              <a:t>la poursuite des actions d’optimisation</a:t>
            </a:r>
            <a:r>
              <a:rPr lang="fr-FR" sz="4000" dirty="0"/>
              <a:t>, avec les études proposées, qui permettront de définir des pistes à conduire à court </a:t>
            </a:r>
            <a:r>
              <a:rPr lang="fr-FR" sz="4000" dirty="0" smtClean="0"/>
              <a:t>terme :</a:t>
            </a:r>
            <a:endParaRPr lang="fr-FR" sz="4000" dirty="0"/>
          </a:p>
          <a:p>
            <a:pPr lvl="1" algn="just"/>
            <a:r>
              <a:rPr lang="fr-FR" sz="4000" dirty="0" smtClean="0"/>
              <a:t>Audit </a:t>
            </a:r>
            <a:r>
              <a:rPr lang="fr-FR" sz="4000" dirty="0"/>
              <a:t>pour amélioration de l’organisation des services Petite enfance (40 000 €)</a:t>
            </a:r>
          </a:p>
          <a:p>
            <a:pPr lvl="1" algn="just"/>
            <a:r>
              <a:rPr lang="fr-FR" sz="4000" dirty="0"/>
              <a:t>Etude des modes d’organisation et de financement du service de collecte et traitement des ordures ménagères (40 000 €)</a:t>
            </a:r>
          </a:p>
          <a:p>
            <a:endParaRPr lang="fr-FR" sz="4000" dirty="0"/>
          </a:p>
          <a:p>
            <a:pPr lvl="0">
              <a:buFont typeface="Wingdings" panose="05000000000000000000" pitchFamily="2" charset="2"/>
              <a:buChar char="ü"/>
            </a:pPr>
            <a:r>
              <a:rPr lang="fr-FR" sz="4000" b="1" dirty="0"/>
              <a:t>un resserrement conséquent des crédits des services </a:t>
            </a:r>
          </a:p>
          <a:p>
            <a:pPr marL="0" indent="0">
              <a:buNone/>
            </a:pPr>
            <a:r>
              <a:rPr lang="fr-FR" sz="4000" dirty="0"/>
              <a:t> </a:t>
            </a:r>
          </a:p>
          <a:p>
            <a:pPr lvl="0">
              <a:buFont typeface="Wingdings" panose="05000000000000000000" pitchFamily="2" charset="2"/>
              <a:buChar char="ü"/>
            </a:pPr>
            <a:r>
              <a:rPr lang="fr-FR" sz="4000" b="1" dirty="0"/>
              <a:t>la réduction de subventions</a:t>
            </a:r>
            <a:r>
              <a:rPr lang="fr-FR" sz="4000" dirty="0"/>
              <a:t>, et notamment :</a:t>
            </a:r>
          </a:p>
          <a:p>
            <a:endParaRPr lang="fr-FR" sz="4000" dirty="0"/>
          </a:p>
          <a:p>
            <a:pPr lvl="1"/>
            <a:r>
              <a:rPr lang="fr-FR" sz="4000" dirty="0" smtClean="0"/>
              <a:t>office </a:t>
            </a:r>
            <a:r>
              <a:rPr lang="fr-FR" sz="4000" dirty="0"/>
              <a:t>de </a:t>
            </a:r>
            <a:r>
              <a:rPr lang="fr-FR" sz="4000" dirty="0" smtClean="0"/>
              <a:t>tourisme (-</a:t>
            </a:r>
            <a:r>
              <a:rPr lang="fr-FR" sz="4000" dirty="0"/>
              <a:t>106 500 €)</a:t>
            </a:r>
          </a:p>
          <a:p>
            <a:pPr marL="0" indent="0">
              <a:buNone/>
            </a:pPr>
            <a:endParaRPr lang="fr-FR" sz="4000" dirty="0"/>
          </a:p>
          <a:p>
            <a:pPr lvl="1"/>
            <a:r>
              <a:rPr lang="fr-FR" sz="4000" dirty="0" smtClean="0"/>
              <a:t>diminution </a:t>
            </a:r>
            <a:r>
              <a:rPr lang="fr-FR" sz="4000" dirty="0"/>
              <a:t>de la subvention au budget annexe économie </a:t>
            </a:r>
            <a:r>
              <a:rPr lang="fr-FR" sz="4000" dirty="0" smtClean="0"/>
              <a:t/>
            </a:r>
            <a:br>
              <a:rPr lang="fr-FR" sz="4000" dirty="0" smtClean="0"/>
            </a:br>
            <a:r>
              <a:rPr lang="fr-FR" sz="4000" dirty="0" smtClean="0"/>
              <a:t>(-</a:t>
            </a:r>
            <a:r>
              <a:rPr lang="fr-FR" sz="4000" dirty="0"/>
              <a:t>100 000 €), budget qui dispose de marges de manœuvre.</a:t>
            </a:r>
          </a:p>
          <a:p>
            <a:endParaRPr lang="fr-FR" dirty="0"/>
          </a:p>
        </p:txBody>
      </p:sp>
      <p:sp>
        <p:nvSpPr>
          <p:cNvPr id="5" name="Espace réservé du texte 4"/>
          <p:cNvSpPr>
            <a:spLocks noGrp="1"/>
          </p:cNvSpPr>
          <p:nvPr>
            <p:ph type="body" sz="quarter" idx="3"/>
          </p:nvPr>
        </p:nvSpPr>
        <p:spPr>
          <a:xfrm>
            <a:off x="4788472" y="1556792"/>
            <a:ext cx="3931920" cy="639762"/>
          </a:xfrm>
          <a:ln>
            <a:solidFill>
              <a:schemeClr val="tx1">
                <a:lumMod val="25000"/>
                <a:lumOff val="75000"/>
              </a:schemeClr>
            </a:solidFill>
          </a:ln>
        </p:spPr>
        <p:txBody>
          <a:bodyPr/>
          <a:lstStyle/>
          <a:p>
            <a:r>
              <a:rPr lang="fr-FR" dirty="0" smtClean="0"/>
              <a:t>SYNTHESE</a:t>
            </a:r>
            <a:endParaRPr lang="fr-FR" dirty="0"/>
          </a:p>
        </p:txBody>
      </p:sp>
      <p:sp>
        <p:nvSpPr>
          <p:cNvPr id="6" name="Espace réservé du contenu 5"/>
          <p:cNvSpPr>
            <a:spLocks noGrp="1"/>
          </p:cNvSpPr>
          <p:nvPr>
            <p:ph sz="quarter" idx="4"/>
          </p:nvPr>
        </p:nvSpPr>
        <p:spPr>
          <a:xfrm>
            <a:off x="4754880" y="2438400"/>
            <a:ext cx="3931920" cy="2502768"/>
          </a:xfrm>
          <a:solidFill>
            <a:schemeClr val="bg1">
              <a:lumMod val="95000"/>
            </a:schemeClr>
          </a:solidFill>
          <a:ln>
            <a:solidFill>
              <a:srgbClr val="0070C0"/>
            </a:solidFill>
          </a:ln>
        </p:spPr>
        <p:txBody>
          <a:bodyPr>
            <a:normAutofit/>
          </a:bodyPr>
          <a:lstStyle/>
          <a:p>
            <a:pPr>
              <a:buFont typeface="Wingdings" panose="05000000000000000000" pitchFamily="2" charset="2"/>
              <a:buChar char="q"/>
            </a:pPr>
            <a:r>
              <a:rPr lang="fr-FR" sz="1100" b="1" dirty="0">
                <a:solidFill>
                  <a:srgbClr val="0070C0"/>
                </a:solidFill>
              </a:rPr>
              <a:t>Evolution des dépenses réelles de fonctionnement par rapport au BP 2017 : + </a:t>
            </a:r>
            <a:r>
              <a:rPr lang="fr-FR" sz="1100" b="1" dirty="0" smtClean="0">
                <a:solidFill>
                  <a:srgbClr val="0070C0"/>
                </a:solidFill>
              </a:rPr>
              <a:t>0,2 </a:t>
            </a:r>
            <a:r>
              <a:rPr lang="fr-FR" sz="1100" b="1" dirty="0">
                <a:solidFill>
                  <a:srgbClr val="0070C0"/>
                </a:solidFill>
              </a:rPr>
              <a:t>%  (+ </a:t>
            </a:r>
            <a:r>
              <a:rPr lang="fr-FR" sz="1100" b="1" dirty="0" smtClean="0">
                <a:solidFill>
                  <a:srgbClr val="0070C0"/>
                </a:solidFill>
              </a:rPr>
              <a:t>104 </a:t>
            </a:r>
            <a:r>
              <a:rPr lang="fr-FR" sz="1100" b="1" dirty="0">
                <a:solidFill>
                  <a:srgbClr val="0070C0"/>
                </a:solidFill>
              </a:rPr>
              <a:t>000 €) </a:t>
            </a:r>
            <a:r>
              <a:rPr lang="fr-FR" sz="1100" b="1" dirty="0"/>
              <a:t>:</a:t>
            </a:r>
            <a:endParaRPr lang="fr-FR" sz="1100" dirty="0"/>
          </a:p>
          <a:p>
            <a:pPr lvl="0"/>
            <a:endParaRPr lang="fr-FR" sz="1100" dirty="0" smtClean="0"/>
          </a:p>
          <a:p>
            <a:pPr lvl="0">
              <a:buFont typeface="Wingdings" panose="05000000000000000000" pitchFamily="2" charset="2"/>
              <a:buChar char="ü"/>
            </a:pPr>
            <a:r>
              <a:rPr lang="fr-FR" sz="1100" dirty="0" smtClean="0"/>
              <a:t>Principaux </a:t>
            </a:r>
            <a:r>
              <a:rPr lang="fr-FR" sz="1100" dirty="0"/>
              <a:t>projets nouveaux : 442 500 €</a:t>
            </a:r>
          </a:p>
          <a:p>
            <a:pPr lvl="1"/>
            <a:r>
              <a:rPr lang="fr-FR" sz="1000" dirty="0"/>
              <a:t>GEMAPI : 352 000 € </a:t>
            </a:r>
          </a:p>
          <a:p>
            <a:pPr lvl="1"/>
            <a:r>
              <a:rPr lang="fr-FR" sz="1000" dirty="0"/>
              <a:t>Gestion Nautile : + 46 000 €</a:t>
            </a:r>
          </a:p>
          <a:p>
            <a:pPr lvl="1"/>
            <a:r>
              <a:rPr lang="fr-FR" sz="1000" dirty="0"/>
              <a:t>Participation projet (</a:t>
            </a:r>
            <a:r>
              <a:rPr lang="fr-FR" sz="1000" dirty="0" err="1"/>
              <a:t>Bordelan</a:t>
            </a:r>
            <a:r>
              <a:rPr lang="fr-FR" sz="1000" dirty="0"/>
              <a:t>) : + 44 500 €</a:t>
            </a:r>
          </a:p>
          <a:p>
            <a:pPr lvl="0"/>
            <a:endParaRPr lang="fr-FR" sz="1100" dirty="0" smtClean="0"/>
          </a:p>
          <a:p>
            <a:pPr lvl="0">
              <a:buFont typeface="Wingdings" panose="05000000000000000000" pitchFamily="2" charset="2"/>
              <a:buChar char="ü"/>
            </a:pPr>
            <a:r>
              <a:rPr lang="fr-FR" sz="1100" dirty="0" smtClean="0"/>
              <a:t>Progression </a:t>
            </a:r>
            <a:r>
              <a:rPr lang="fr-FR" sz="1100" dirty="0"/>
              <a:t>de la masse salariale : + </a:t>
            </a:r>
            <a:r>
              <a:rPr lang="fr-FR" sz="1100" dirty="0" smtClean="0"/>
              <a:t>277 </a:t>
            </a:r>
            <a:r>
              <a:rPr lang="fr-FR" sz="1100" dirty="0"/>
              <a:t>000 </a:t>
            </a:r>
            <a:r>
              <a:rPr lang="fr-FR" sz="1100" dirty="0" smtClean="0"/>
              <a:t>€ (+2%)</a:t>
            </a:r>
          </a:p>
          <a:p>
            <a:pPr lvl="0"/>
            <a:endParaRPr lang="fr-FR" sz="1100" dirty="0"/>
          </a:p>
          <a:p>
            <a:pPr lvl="0">
              <a:buFont typeface="Wingdings" panose="05000000000000000000" pitchFamily="2" charset="2"/>
              <a:buChar char="ü"/>
            </a:pPr>
            <a:r>
              <a:rPr lang="fr-FR" sz="1100" dirty="0" smtClean="0"/>
              <a:t>Baisse </a:t>
            </a:r>
            <a:r>
              <a:rPr lang="fr-FR" sz="1100" dirty="0"/>
              <a:t>de </a:t>
            </a:r>
            <a:r>
              <a:rPr lang="fr-FR" sz="1100" dirty="0" smtClean="0"/>
              <a:t>crédits </a:t>
            </a:r>
            <a:r>
              <a:rPr lang="fr-FR" sz="1100" dirty="0"/>
              <a:t>: - </a:t>
            </a:r>
            <a:r>
              <a:rPr lang="fr-FR" sz="1100" dirty="0" smtClean="0"/>
              <a:t>614 </a:t>
            </a:r>
            <a:r>
              <a:rPr lang="fr-FR" sz="1100" dirty="0"/>
              <a:t>500 </a:t>
            </a:r>
            <a:r>
              <a:rPr lang="fr-FR" sz="1100" dirty="0" smtClean="0"/>
              <a:t>€</a:t>
            </a:r>
            <a:endParaRPr lang="fr-FR" sz="1100" dirty="0"/>
          </a:p>
        </p:txBody>
      </p:sp>
      <p:sp>
        <p:nvSpPr>
          <p:cNvPr id="7" name="Espace réservé du numéro de diapositive 6"/>
          <p:cNvSpPr>
            <a:spLocks noGrp="1"/>
          </p:cNvSpPr>
          <p:nvPr>
            <p:ph type="sldNum" sz="quarter" idx="12"/>
          </p:nvPr>
        </p:nvSpPr>
        <p:spPr/>
        <p:txBody>
          <a:bodyPr/>
          <a:lstStyle/>
          <a:p>
            <a:fld id="{EFF727F6-8829-48E8-981A-7E987D525E7A}" type="slidenum">
              <a:rPr lang="fr-FR" smtClean="0"/>
              <a:t>24</a:t>
            </a:fld>
            <a:endParaRPr lang="fr-FR" dirty="0"/>
          </a:p>
        </p:txBody>
      </p:sp>
      <p:sp>
        <p:nvSpPr>
          <p:cNvPr id="8" name="ZoneTexte 7"/>
          <p:cNvSpPr txBox="1"/>
          <p:nvPr/>
        </p:nvSpPr>
        <p:spPr>
          <a:xfrm>
            <a:off x="4860032" y="5906875"/>
            <a:ext cx="3888432" cy="261610"/>
          </a:xfrm>
          <a:prstGeom prst="rect">
            <a:avLst/>
          </a:prstGeom>
          <a:noFill/>
          <a:ln>
            <a:solidFill>
              <a:schemeClr val="tx1">
                <a:lumMod val="10000"/>
                <a:lumOff val="90000"/>
              </a:schemeClr>
            </a:solidFill>
          </a:ln>
        </p:spPr>
        <p:txBody>
          <a:bodyPr wrap="square" rtlCol="0">
            <a:spAutoFit/>
          </a:bodyPr>
          <a:lstStyle/>
          <a:p>
            <a:r>
              <a:rPr lang="fr-FR" sz="1050" i="1" dirty="0" smtClean="0"/>
              <a:t>Dont arbitrages supplémentaires après le ROB : 265 000 €</a:t>
            </a:r>
            <a:endParaRPr lang="fr-FR" sz="1050" i="1" dirty="0"/>
          </a:p>
        </p:txBody>
      </p:sp>
    </p:spTree>
    <p:extLst>
      <p:ext uri="{BB962C8B-B14F-4D97-AF65-F5344CB8AC3E}">
        <p14:creationId xmlns:p14="http://schemas.microsoft.com/office/powerpoint/2010/main" val="2218329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453"/>
            <a:ext cx="8229600" cy="479125"/>
          </a:xfrm>
        </p:spPr>
        <p:txBody>
          <a:bodyPr>
            <a:normAutofit/>
          </a:bodyPr>
          <a:lstStyle/>
          <a:p>
            <a:pPr algn="ctr"/>
            <a:r>
              <a:rPr lang="fr-FR" sz="2000" dirty="0" smtClean="0"/>
              <a:t>Budget primitif 2018 : Investissement</a:t>
            </a:r>
            <a:endParaRPr lang="fr-FR" sz="2000" dirty="0"/>
          </a:p>
        </p:txBody>
      </p:sp>
      <p:sp>
        <p:nvSpPr>
          <p:cNvPr id="3" name="Espace réservé du contenu 2"/>
          <p:cNvSpPr>
            <a:spLocks noGrp="1"/>
          </p:cNvSpPr>
          <p:nvPr>
            <p:ph idx="1"/>
          </p:nvPr>
        </p:nvSpPr>
        <p:spPr>
          <a:xfrm>
            <a:off x="232453" y="548680"/>
            <a:ext cx="3854558" cy="1008112"/>
          </a:xfrm>
          <a:solidFill>
            <a:schemeClr val="bg1">
              <a:lumMod val="95000"/>
            </a:schemeClr>
          </a:solidFill>
          <a:ln>
            <a:solidFill>
              <a:srgbClr val="292934"/>
            </a:solidFill>
          </a:ln>
        </p:spPr>
        <p:txBody>
          <a:bodyPr>
            <a:normAutofit/>
          </a:bodyPr>
          <a:lstStyle/>
          <a:p>
            <a:r>
              <a:rPr lang="fr-FR" sz="1000" b="1" dirty="0" smtClean="0"/>
              <a:t>Lancement </a:t>
            </a:r>
            <a:r>
              <a:rPr lang="fr-FR" sz="1000" b="1" dirty="0"/>
              <a:t>des principales opérations </a:t>
            </a:r>
            <a:r>
              <a:rPr lang="fr-FR" sz="1000" b="1" dirty="0" smtClean="0"/>
              <a:t>d’investissement </a:t>
            </a:r>
            <a:r>
              <a:rPr lang="fr-FR" sz="1000" b="1" dirty="0"/>
              <a:t>du mandat, avec :</a:t>
            </a:r>
            <a:endParaRPr lang="fr-FR" sz="1000" dirty="0"/>
          </a:p>
          <a:p>
            <a:pPr marL="0" indent="0">
              <a:buNone/>
            </a:pPr>
            <a:r>
              <a:rPr lang="fr-FR" sz="1000" dirty="0"/>
              <a:t> </a:t>
            </a:r>
          </a:p>
          <a:p>
            <a:pPr marL="0" indent="0">
              <a:buNone/>
            </a:pPr>
            <a:r>
              <a:rPr lang="fr-FR" sz="1000" dirty="0" smtClean="0"/>
              <a:t>- </a:t>
            </a:r>
            <a:r>
              <a:rPr lang="fr-FR" sz="1000" dirty="0"/>
              <a:t>l’engagement de la rénovation du </a:t>
            </a:r>
            <a:r>
              <a:rPr lang="fr-FR" sz="1000" dirty="0" smtClean="0"/>
              <a:t>Nautile</a:t>
            </a:r>
            <a:r>
              <a:rPr lang="fr-FR" sz="1000" dirty="0"/>
              <a:t> </a:t>
            </a:r>
            <a:r>
              <a:rPr lang="fr-FR" sz="1000" dirty="0" smtClean="0"/>
              <a:t>: 4 704</a:t>
            </a:r>
            <a:r>
              <a:rPr lang="fr-FR" sz="1000" dirty="0"/>
              <a:t> 000 € TTC </a:t>
            </a:r>
          </a:p>
          <a:p>
            <a:pPr marL="0" indent="0">
              <a:buNone/>
            </a:pPr>
            <a:r>
              <a:rPr lang="fr-FR" sz="1000" dirty="0"/>
              <a:t>- l’engagement des travaux de la Halte Fluviale : 612 000 € </a:t>
            </a:r>
          </a:p>
          <a:p>
            <a:endParaRPr lang="fr-FR" sz="1000" dirty="0"/>
          </a:p>
        </p:txBody>
      </p:sp>
      <p:sp>
        <p:nvSpPr>
          <p:cNvPr id="4" name="Espace réservé du numéro de diapositive 3"/>
          <p:cNvSpPr>
            <a:spLocks noGrp="1"/>
          </p:cNvSpPr>
          <p:nvPr>
            <p:ph type="sldNum" sz="quarter" idx="12"/>
          </p:nvPr>
        </p:nvSpPr>
        <p:spPr/>
        <p:txBody>
          <a:bodyPr/>
          <a:lstStyle/>
          <a:p>
            <a:fld id="{EFF727F6-8829-48E8-981A-7E987D525E7A}" type="slidenum">
              <a:rPr lang="fr-FR" smtClean="0"/>
              <a:t>25</a:t>
            </a:fld>
            <a:endParaRPr lang="fr-FR" dirty="0"/>
          </a:p>
        </p:txBody>
      </p:sp>
      <p:sp>
        <p:nvSpPr>
          <p:cNvPr id="5" name="Espace réservé du contenu 2"/>
          <p:cNvSpPr txBox="1">
            <a:spLocks/>
          </p:cNvSpPr>
          <p:nvPr/>
        </p:nvSpPr>
        <p:spPr>
          <a:xfrm>
            <a:off x="323528" y="1748637"/>
            <a:ext cx="3672408" cy="3062604"/>
          </a:xfrm>
          <a:prstGeom prst="rect">
            <a:avLst/>
          </a:prstGeom>
          <a:solidFill>
            <a:schemeClr val="tx1">
              <a:lumMod val="10000"/>
              <a:lumOff val="90000"/>
            </a:schemeClr>
          </a:solidFill>
          <a:ln>
            <a:solidFill>
              <a:schemeClr val="tx1">
                <a:lumMod val="75000"/>
                <a:lumOff val="25000"/>
              </a:schemeClr>
            </a:solidFill>
          </a:ln>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a:r>
              <a:rPr lang="fr-FR" sz="1000" b="1" dirty="0" smtClean="0"/>
              <a:t>Total des dépenses d’équipement sous opération :  10 892 420 € (6 522 631 € au BP 2017).</a:t>
            </a:r>
            <a:endParaRPr lang="fr-FR" sz="1000" dirty="0" smtClean="0"/>
          </a:p>
          <a:p>
            <a:pPr marL="0" indent="0">
              <a:buFont typeface="Arial" pitchFamily="34" charset="0"/>
              <a:buNone/>
            </a:pPr>
            <a:r>
              <a:rPr lang="fr-FR" sz="1000" dirty="0" smtClean="0"/>
              <a:t> </a:t>
            </a:r>
          </a:p>
          <a:p>
            <a:pPr algn="just"/>
            <a:r>
              <a:rPr lang="fr-FR" sz="1000" b="1" dirty="0" smtClean="0"/>
              <a:t>Total des dépenses réelles d’investissement (y compris subventions d’investissement et remboursement de la dette) : 18 583 138 €.</a:t>
            </a:r>
          </a:p>
          <a:p>
            <a:pPr marL="0" indent="0">
              <a:buFont typeface="Arial" pitchFamily="34" charset="0"/>
              <a:buNone/>
            </a:pPr>
            <a:r>
              <a:rPr lang="fr-FR" sz="1000" dirty="0" smtClean="0"/>
              <a:t> </a:t>
            </a:r>
          </a:p>
          <a:p>
            <a:pPr algn="just"/>
            <a:r>
              <a:rPr lang="fr-FR" sz="1000" b="1" dirty="0" smtClean="0"/>
              <a:t>Recettes réelles d’investissement (hors emprunts) : 6 518 458 €.</a:t>
            </a:r>
          </a:p>
          <a:p>
            <a:pPr marL="0" indent="0">
              <a:buNone/>
            </a:pPr>
            <a:r>
              <a:rPr lang="fr-FR" sz="1000" dirty="0" smtClean="0"/>
              <a:t> </a:t>
            </a:r>
          </a:p>
          <a:p>
            <a:pPr algn="just">
              <a:buFont typeface="Wingdings" panose="05000000000000000000" pitchFamily="2" charset="2"/>
              <a:buChar char="Ø"/>
            </a:pPr>
            <a:r>
              <a:rPr lang="fr-FR" sz="1000" b="1" dirty="0" smtClean="0"/>
              <a:t>Besoin de financement de la section d’investissement : 12 064 680 €. </a:t>
            </a:r>
            <a:endParaRPr lang="fr-FR" sz="1000" dirty="0" smtClean="0"/>
          </a:p>
          <a:p>
            <a:endParaRPr lang="fr-FR" sz="1000" dirty="0" smtClean="0"/>
          </a:p>
          <a:p>
            <a:pPr algn="just"/>
            <a:r>
              <a:rPr lang="fr-FR" sz="1000" dirty="0" smtClean="0"/>
              <a:t>Compte tenu de l’épargne (3 196 288 €), le </a:t>
            </a:r>
            <a:r>
              <a:rPr lang="fr-FR" sz="1000" b="1" dirty="0" smtClean="0"/>
              <a:t>besoin de financement total des opérations de l’exercice est de  8 868 392 €.</a:t>
            </a:r>
            <a:endParaRPr lang="fr-FR" sz="1000" dirty="0" smtClean="0"/>
          </a:p>
        </p:txBody>
      </p:sp>
      <p:sp>
        <p:nvSpPr>
          <p:cNvPr id="6" name="Rectangle 5"/>
          <p:cNvSpPr/>
          <p:nvPr/>
        </p:nvSpPr>
        <p:spPr>
          <a:xfrm>
            <a:off x="323528" y="4928673"/>
            <a:ext cx="3672408" cy="415498"/>
          </a:xfrm>
          <a:prstGeom prst="rect">
            <a:avLst/>
          </a:prstGeom>
          <a:solidFill>
            <a:schemeClr val="tx1">
              <a:lumMod val="25000"/>
              <a:lumOff val="75000"/>
            </a:schemeClr>
          </a:solidFill>
          <a:ln>
            <a:solidFill>
              <a:schemeClr val="tx1"/>
            </a:solidFill>
          </a:ln>
        </p:spPr>
        <p:txBody>
          <a:bodyPr wrap="square">
            <a:spAutoFit/>
          </a:bodyPr>
          <a:lstStyle/>
          <a:p>
            <a:pPr algn="just"/>
            <a:r>
              <a:rPr lang="fr-FR" sz="1000" dirty="0" smtClean="0"/>
              <a:t>- </a:t>
            </a:r>
            <a:r>
              <a:rPr lang="fr-FR" sz="1000" b="1" dirty="0" smtClean="0"/>
              <a:t>Avec un </a:t>
            </a:r>
            <a:r>
              <a:rPr lang="fr-FR" sz="1000" b="1" dirty="0"/>
              <a:t>résultat de </a:t>
            </a:r>
            <a:r>
              <a:rPr lang="fr-FR" sz="1000" b="1" dirty="0" smtClean="0"/>
              <a:t>2017 de 7 164 956 €,  </a:t>
            </a:r>
            <a:r>
              <a:rPr lang="fr-FR" sz="1000" b="1" dirty="0"/>
              <a:t>l’équilibre du budget appelle un emprunt de 1 </a:t>
            </a:r>
            <a:r>
              <a:rPr lang="fr-FR" sz="1000" b="1" dirty="0" smtClean="0"/>
              <a:t>703 436 €</a:t>
            </a:r>
            <a:r>
              <a:rPr lang="fr-FR" sz="1000" b="1" dirty="0">
                <a:solidFill>
                  <a:schemeClr val="bg1"/>
                </a:solidFill>
              </a:rPr>
              <a:t> </a:t>
            </a:r>
            <a:r>
              <a:rPr lang="fr-FR" sz="1100" b="1" dirty="0" smtClean="0">
                <a:solidFill>
                  <a:schemeClr val="bg1"/>
                </a:solidFill>
              </a:rPr>
              <a:t>  </a:t>
            </a:r>
            <a:endParaRPr lang="fr-FR" sz="1100" b="1" dirty="0">
              <a:solidFill>
                <a:schemeClr val="bg1"/>
              </a:solidFill>
            </a:endParaRPr>
          </a:p>
        </p:txBody>
      </p:sp>
      <p:sp>
        <p:nvSpPr>
          <p:cNvPr id="7" name="Rectangle 6"/>
          <p:cNvSpPr/>
          <p:nvPr/>
        </p:nvSpPr>
        <p:spPr>
          <a:xfrm>
            <a:off x="323528" y="5802946"/>
            <a:ext cx="8640960" cy="1015663"/>
          </a:xfrm>
          <a:prstGeom prst="rect">
            <a:avLst/>
          </a:prstGeom>
          <a:ln>
            <a:solidFill>
              <a:schemeClr val="tx1"/>
            </a:solidFill>
            <a:prstDash val="sysDot"/>
          </a:ln>
        </p:spPr>
        <p:txBody>
          <a:bodyPr wrap="square">
            <a:spAutoFit/>
          </a:bodyPr>
          <a:lstStyle/>
          <a:p>
            <a:pPr algn="just"/>
            <a:r>
              <a:rPr lang="fr-FR" sz="1000" b="1" dirty="0" smtClean="0"/>
              <a:t>Avec l’engagement </a:t>
            </a:r>
            <a:r>
              <a:rPr lang="fr-FR" sz="1000" b="1" dirty="0"/>
              <a:t>des principales opérations du mandat, le fonds de roulement serait mobilisé et l’exercice 2018 se </a:t>
            </a:r>
            <a:r>
              <a:rPr lang="fr-FR" sz="1000" b="1" dirty="0" smtClean="0"/>
              <a:t>traduirait </a:t>
            </a:r>
            <a:r>
              <a:rPr lang="fr-FR" sz="1000" b="1" dirty="0"/>
              <a:t>par le recours à l’emprunt.  </a:t>
            </a:r>
            <a:r>
              <a:rPr lang="fr-FR" sz="1000" dirty="0"/>
              <a:t> </a:t>
            </a:r>
          </a:p>
          <a:p>
            <a:pPr algn="just"/>
            <a:r>
              <a:rPr lang="fr-FR" sz="1000" dirty="0" smtClean="0"/>
              <a:t>L’Agglo </a:t>
            </a:r>
            <a:r>
              <a:rPr lang="fr-FR" sz="1000" dirty="0"/>
              <a:t>a procédé en février 2018 à un remboursement anticipé de la dette pour un montant de 1 060 000 €. Elle procédera par ailleurs en 2018 à des remboursements au fil de l’eau à hauteur de 1,155 M d’€. </a:t>
            </a:r>
          </a:p>
          <a:p>
            <a:r>
              <a:rPr lang="fr-FR" sz="1000" dirty="0"/>
              <a:t> </a:t>
            </a:r>
          </a:p>
          <a:p>
            <a:pPr marL="171450" indent="-171450" algn="just">
              <a:buFont typeface="Wingdings" panose="05000000000000000000" pitchFamily="2" charset="2"/>
              <a:buChar char="Ø"/>
            </a:pPr>
            <a:r>
              <a:rPr lang="fr-FR" sz="1000" dirty="0" smtClean="0"/>
              <a:t>Compte </a:t>
            </a:r>
            <a:r>
              <a:rPr lang="fr-FR" sz="1000" dirty="0"/>
              <a:t>tenu de ces mouvements, la dette sera légèrement diminuée, passant de 11 167 373 € fin 2017 à 10 </a:t>
            </a:r>
            <a:r>
              <a:rPr lang="fr-FR" sz="1000" dirty="0" smtClean="0"/>
              <a:t>731 </a:t>
            </a:r>
            <a:r>
              <a:rPr lang="fr-FR" sz="1000" dirty="0"/>
              <a:t>798 € fin 2018.</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0418" y="456143"/>
            <a:ext cx="4524375" cy="5205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69190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76672"/>
            <a:ext cx="8229600" cy="504056"/>
          </a:xfrm>
        </p:spPr>
        <p:txBody>
          <a:bodyPr>
            <a:noAutofit/>
          </a:bodyPr>
          <a:lstStyle/>
          <a:p>
            <a:r>
              <a:rPr lang="fr-FR" sz="2000" dirty="0" smtClean="0"/>
              <a:t>Budget primitif 2018 - Les dépenses de fonctionnement</a:t>
            </a:r>
            <a:endParaRPr lang="fr-FR" sz="2000" dirty="0"/>
          </a:p>
        </p:txBody>
      </p:sp>
      <p:sp>
        <p:nvSpPr>
          <p:cNvPr id="3" name="Espace réservé du contenu 2"/>
          <p:cNvSpPr>
            <a:spLocks noGrp="1"/>
          </p:cNvSpPr>
          <p:nvPr>
            <p:ph idx="1"/>
          </p:nvPr>
        </p:nvSpPr>
        <p:spPr>
          <a:xfrm>
            <a:off x="755576" y="4149080"/>
            <a:ext cx="7488832" cy="1872208"/>
          </a:xfrm>
          <a:ln>
            <a:solidFill>
              <a:srgbClr val="292934"/>
            </a:solidFill>
          </a:ln>
        </p:spPr>
        <p:txBody>
          <a:bodyPr>
            <a:normAutofit/>
          </a:bodyPr>
          <a:lstStyle/>
          <a:p>
            <a:pPr algn="ctr"/>
            <a:r>
              <a:rPr lang="fr-FR" sz="1200" b="1" u="sng" dirty="0" smtClean="0"/>
              <a:t>Principales tendances :</a:t>
            </a:r>
          </a:p>
          <a:p>
            <a:pPr algn="ctr"/>
            <a:endParaRPr lang="fr-FR" sz="1200" b="1" u="sng" dirty="0" smtClean="0"/>
          </a:p>
          <a:p>
            <a:pPr algn="just">
              <a:buFont typeface="Wingdings" panose="05000000000000000000" pitchFamily="2" charset="2"/>
              <a:buChar char="ü"/>
            </a:pPr>
            <a:r>
              <a:rPr lang="fr-FR" sz="1200" dirty="0" smtClean="0">
                <a:solidFill>
                  <a:srgbClr val="0070C0"/>
                </a:solidFill>
              </a:rPr>
              <a:t>Chapitre </a:t>
            </a:r>
            <a:r>
              <a:rPr lang="fr-FR" sz="1200" dirty="0">
                <a:solidFill>
                  <a:srgbClr val="0070C0"/>
                </a:solidFill>
              </a:rPr>
              <a:t>011 : Charges à caractère général </a:t>
            </a:r>
            <a:r>
              <a:rPr lang="fr-FR" sz="1200" dirty="0"/>
              <a:t>: 5 715 434 </a:t>
            </a:r>
            <a:r>
              <a:rPr lang="fr-FR" sz="1200" dirty="0" smtClean="0"/>
              <a:t>€, (- 4,9 %) , avec un resserrement global des crédits ouverts</a:t>
            </a:r>
          </a:p>
          <a:p>
            <a:pPr>
              <a:buFont typeface="Wingdings" panose="05000000000000000000" pitchFamily="2" charset="2"/>
              <a:buChar char="ü"/>
            </a:pPr>
            <a:r>
              <a:rPr lang="fr-FR" sz="1200" dirty="0" smtClean="0">
                <a:solidFill>
                  <a:srgbClr val="0070C0"/>
                </a:solidFill>
              </a:rPr>
              <a:t>Chapitre 012 </a:t>
            </a:r>
            <a:r>
              <a:rPr lang="fr-FR" sz="1200" dirty="0" smtClean="0"/>
              <a:t>: </a:t>
            </a:r>
            <a:r>
              <a:rPr lang="fr-FR" sz="1200" dirty="0" smtClean="0">
                <a:solidFill>
                  <a:srgbClr val="0070C0"/>
                </a:solidFill>
              </a:rPr>
              <a:t>charges de personnel </a:t>
            </a:r>
            <a:r>
              <a:rPr lang="fr-FR" sz="1200" dirty="0" smtClean="0"/>
              <a:t>: 13 840 806 € (+ 2%)</a:t>
            </a:r>
          </a:p>
          <a:p>
            <a:pPr>
              <a:buFont typeface="Wingdings" panose="05000000000000000000" pitchFamily="2" charset="2"/>
              <a:buChar char="ü"/>
            </a:pPr>
            <a:r>
              <a:rPr lang="fr-FR" sz="1200" dirty="0" smtClean="0">
                <a:solidFill>
                  <a:srgbClr val="0070C0"/>
                </a:solidFill>
              </a:rPr>
              <a:t>Chapitre 014 : atténuation de produits </a:t>
            </a:r>
            <a:r>
              <a:rPr lang="fr-FR" sz="1200" dirty="0" smtClean="0"/>
              <a:t>: 14 031 960 € (+ 0,4 %) – (AC et FPIC)</a:t>
            </a:r>
          </a:p>
          <a:p>
            <a:pPr>
              <a:buFont typeface="Wingdings" panose="05000000000000000000" pitchFamily="2" charset="2"/>
              <a:buChar char="ü"/>
            </a:pPr>
            <a:r>
              <a:rPr lang="fr-FR" sz="1200" dirty="0" smtClean="0">
                <a:solidFill>
                  <a:srgbClr val="0070C0"/>
                </a:solidFill>
              </a:rPr>
              <a:t>Chapitre 65 : autres charges de gestion courante </a:t>
            </a:r>
            <a:r>
              <a:rPr lang="fr-FR" sz="1200" dirty="0" smtClean="0"/>
              <a:t>: 8 927 019 € (+1,1 %), (dont GEMAPI).</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EFF727F6-8829-48E8-981A-7E987D525E7A}" type="slidenum">
              <a:rPr lang="fr-FR" smtClean="0"/>
              <a:t>26</a:t>
            </a:fld>
            <a:endParaRPr lang="fr-F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7920880" cy="273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278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5962" y="-99392"/>
            <a:ext cx="8229600" cy="648072"/>
          </a:xfrm>
        </p:spPr>
        <p:txBody>
          <a:bodyPr>
            <a:normAutofit/>
          </a:bodyPr>
          <a:lstStyle/>
          <a:p>
            <a:pPr algn="ctr"/>
            <a:r>
              <a:rPr lang="fr-FR" sz="2000" dirty="0" smtClean="0"/>
              <a:t>Budget Primitif 2018 - Dépenses de personnel</a:t>
            </a:r>
            <a:endParaRPr lang="fr-FR" sz="2000" dirty="0"/>
          </a:p>
        </p:txBody>
      </p:sp>
      <p:sp>
        <p:nvSpPr>
          <p:cNvPr id="3" name="Espace réservé du contenu 2"/>
          <p:cNvSpPr>
            <a:spLocks noGrp="1"/>
          </p:cNvSpPr>
          <p:nvPr>
            <p:ph idx="1"/>
          </p:nvPr>
        </p:nvSpPr>
        <p:spPr>
          <a:xfrm>
            <a:off x="540809" y="1844824"/>
            <a:ext cx="8229600" cy="3744416"/>
          </a:xfrm>
          <a:ln>
            <a:solidFill>
              <a:schemeClr val="tx1">
                <a:lumMod val="25000"/>
                <a:lumOff val="75000"/>
              </a:schemeClr>
            </a:solidFill>
          </a:ln>
        </p:spPr>
        <p:txBody>
          <a:bodyPr>
            <a:noAutofit/>
          </a:bodyPr>
          <a:lstStyle/>
          <a:p>
            <a:r>
              <a:rPr lang="fr-FR" sz="1200" b="1" u="sng" dirty="0"/>
              <a:t>Chapitre 12 : Les charges de personnel : 13 </a:t>
            </a:r>
            <a:r>
              <a:rPr lang="fr-FR" sz="1200" b="1" u="sng" dirty="0" smtClean="0"/>
              <a:t>840</a:t>
            </a:r>
            <a:r>
              <a:rPr lang="fr-FR" sz="1200" b="1" u="sng" dirty="0"/>
              <a:t> 806 € : + </a:t>
            </a:r>
            <a:r>
              <a:rPr lang="fr-FR" sz="1200" b="1" u="sng" dirty="0" smtClean="0"/>
              <a:t>2 </a:t>
            </a:r>
            <a:r>
              <a:rPr lang="fr-FR" sz="1200" b="1" u="sng" dirty="0"/>
              <a:t>% par rapport au BP 2017.</a:t>
            </a:r>
            <a:endParaRPr lang="fr-FR" sz="1200" dirty="0"/>
          </a:p>
          <a:p>
            <a:pPr marL="0" indent="0">
              <a:buNone/>
            </a:pPr>
            <a:r>
              <a:rPr lang="fr-FR" sz="1200" dirty="0"/>
              <a:t> </a:t>
            </a:r>
          </a:p>
          <a:p>
            <a:pPr>
              <a:buFont typeface="Wingdings" panose="05000000000000000000" pitchFamily="2" charset="2"/>
              <a:buChar char="§"/>
            </a:pPr>
            <a:r>
              <a:rPr lang="fr-FR" sz="1200" dirty="0" smtClean="0"/>
              <a:t>Economies : gel des créations </a:t>
            </a:r>
            <a:r>
              <a:rPr lang="fr-FR" sz="1200" dirty="0"/>
              <a:t>de postes </a:t>
            </a:r>
            <a:r>
              <a:rPr lang="fr-FR" sz="1200" dirty="0" smtClean="0"/>
              <a:t>initialement prévues  </a:t>
            </a:r>
            <a:r>
              <a:rPr lang="fr-FR" sz="1200" dirty="0"/>
              <a:t>:</a:t>
            </a:r>
          </a:p>
          <a:p>
            <a:pPr lvl="2">
              <a:buFont typeface="Wingdings" panose="05000000000000000000" pitchFamily="2" charset="2"/>
              <a:buChar char="§"/>
            </a:pPr>
            <a:r>
              <a:rPr lang="fr-FR" sz="1200" dirty="0" smtClean="0"/>
              <a:t>1 </a:t>
            </a:r>
            <a:r>
              <a:rPr lang="fr-FR" sz="1200" dirty="0"/>
              <a:t>poste de développeur économique</a:t>
            </a:r>
          </a:p>
          <a:p>
            <a:pPr lvl="2">
              <a:buFont typeface="Wingdings" panose="05000000000000000000" pitchFamily="2" charset="2"/>
              <a:buChar char="§"/>
            </a:pPr>
            <a:r>
              <a:rPr lang="fr-FR" sz="1200" dirty="0"/>
              <a:t>1 poste d’éducateur de jeunes enfants, responsable du relais d’assistantes maternelles itinérant (RAMI) </a:t>
            </a:r>
          </a:p>
          <a:p>
            <a:pPr marL="0" indent="0">
              <a:buNone/>
            </a:pPr>
            <a:endParaRPr lang="fr-FR" sz="1200" dirty="0" smtClean="0"/>
          </a:p>
          <a:p>
            <a:pPr>
              <a:buFont typeface="Wingdings" panose="05000000000000000000" pitchFamily="2" charset="2"/>
              <a:buChar char="§"/>
            </a:pPr>
            <a:r>
              <a:rPr lang="fr-FR" sz="1200" dirty="0" smtClean="0"/>
              <a:t>Une attention particulière sera apportée pour maîtriser les enveloppes de remplacements.</a:t>
            </a:r>
          </a:p>
          <a:p>
            <a:pPr>
              <a:buFont typeface="Wingdings" panose="05000000000000000000" pitchFamily="2" charset="2"/>
              <a:buChar char="§"/>
            </a:pPr>
            <a:endParaRPr lang="fr-FR" sz="1200" dirty="0"/>
          </a:p>
          <a:p>
            <a:pPr algn="just">
              <a:buFont typeface="Wingdings" panose="05000000000000000000" pitchFamily="2" charset="2"/>
              <a:buChar char="§"/>
            </a:pPr>
            <a:r>
              <a:rPr lang="fr-FR" sz="1200" dirty="0" smtClean="0"/>
              <a:t>Nouveau </a:t>
            </a:r>
            <a:r>
              <a:rPr lang="fr-FR" sz="1200" dirty="0"/>
              <a:t>régime indemnitaire (RIFSEEP</a:t>
            </a:r>
            <a:r>
              <a:rPr lang="fr-FR" sz="1200" dirty="0" smtClean="0"/>
              <a:t>) : il fera l’objet d’un examen en vue de la présentation d’une délibération lors d’un prochain conseil communautaire.</a:t>
            </a:r>
          </a:p>
          <a:p>
            <a:pPr marL="0" indent="0">
              <a:buNone/>
            </a:pPr>
            <a:endParaRPr lang="fr-FR" sz="1200" dirty="0" smtClean="0"/>
          </a:p>
          <a:p>
            <a:pPr algn="just">
              <a:buFont typeface="Wingdings" panose="05000000000000000000" pitchFamily="2" charset="2"/>
              <a:buChar char="§"/>
            </a:pPr>
            <a:r>
              <a:rPr lang="fr-FR" sz="1200" dirty="0"/>
              <a:t>Intégration de l’effet des  mesures gouvernementales 2016/2017 (parcours PPCR, augmentation de la valeur du point</a:t>
            </a:r>
            <a:r>
              <a:rPr lang="fr-FR" sz="1200" dirty="0" smtClean="0"/>
              <a:t>) au BP 2018.</a:t>
            </a:r>
            <a:endParaRPr lang="fr-FR" sz="1200" dirty="0"/>
          </a:p>
          <a:p>
            <a:pPr marL="0" indent="0">
              <a:buNone/>
            </a:pPr>
            <a:endParaRPr lang="fr-FR" sz="1200" dirty="0" smtClean="0"/>
          </a:p>
          <a:p>
            <a:pPr marL="0" indent="0">
              <a:buNone/>
            </a:pPr>
            <a:r>
              <a:rPr lang="fr-FR" sz="1200" dirty="0"/>
              <a:t> </a:t>
            </a:r>
          </a:p>
          <a:p>
            <a:pPr>
              <a:buFont typeface="Wingdings" panose="05000000000000000000" pitchFamily="2" charset="2"/>
              <a:buChar char="§"/>
            </a:pPr>
            <a:endParaRPr lang="fr-FR" sz="1200" dirty="0">
              <a:solidFill>
                <a:srgbClr val="FF0000"/>
              </a:solidFill>
            </a:endParaRPr>
          </a:p>
          <a:p>
            <a:pPr marL="0" indent="0">
              <a:buNone/>
            </a:pPr>
            <a:r>
              <a:rPr lang="fr-FR" sz="1200" b="1" dirty="0"/>
              <a:t> </a:t>
            </a:r>
            <a:endParaRPr lang="fr-FR" sz="1200" dirty="0"/>
          </a:p>
        </p:txBody>
      </p:sp>
      <p:sp>
        <p:nvSpPr>
          <p:cNvPr id="4" name="Espace réservé du numéro de diapositive 3"/>
          <p:cNvSpPr>
            <a:spLocks noGrp="1"/>
          </p:cNvSpPr>
          <p:nvPr>
            <p:ph type="sldNum" sz="quarter" idx="12"/>
          </p:nvPr>
        </p:nvSpPr>
        <p:spPr/>
        <p:txBody>
          <a:bodyPr/>
          <a:lstStyle/>
          <a:p>
            <a:fld id="{EFF727F6-8829-48E8-981A-7E987D525E7A}" type="slidenum">
              <a:rPr lang="fr-FR" smtClean="0"/>
              <a:t>27</a:t>
            </a:fld>
            <a:endParaRPr lang="fr-FR" dirty="0"/>
          </a:p>
        </p:txBody>
      </p:sp>
      <p:sp>
        <p:nvSpPr>
          <p:cNvPr id="6" name="Espace réservé du contenu 2"/>
          <p:cNvSpPr txBox="1">
            <a:spLocks/>
          </p:cNvSpPr>
          <p:nvPr/>
        </p:nvSpPr>
        <p:spPr>
          <a:xfrm>
            <a:off x="539552" y="5805264"/>
            <a:ext cx="8229600" cy="648072"/>
          </a:xfrm>
          <a:prstGeom prst="rect">
            <a:avLst/>
          </a:prstGeom>
          <a:ln>
            <a:solidFill>
              <a:schemeClr val="tx1">
                <a:lumMod val="25000"/>
                <a:lumOff val="75000"/>
              </a:schemeClr>
            </a:solidFill>
          </a:ln>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Font typeface="Wingdings" panose="05000000000000000000" pitchFamily="2" charset="2"/>
              <a:buChar char="§"/>
            </a:pPr>
            <a:r>
              <a:rPr lang="fr-FR" sz="1200" b="1" dirty="0" smtClean="0"/>
              <a:t>Poursuite du travail engagé pour contenir la masse salariale. </a:t>
            </a:r>
            <a:endParaRPr lang="fr-FR" sz="1200"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764704"/>
            <a:ext cx="7686675" cy="8953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0993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EFF727F6-8829-48E8-981A-7E987D525E7A}" type="slidenum">
              <a:rPr lang="fr-FR" smtClean="0"/>
              <a:pPr/>
              <a:t>28</a:t>
            </a:fld>
            <a:endParaRPr lang="fr-FR" dirty="0"/>
          </a:p>
        </p:txBody>
      </p:sp>
      <p:sp>
        <p:nvSpPr>
          <p:cNvPr id="9" name="Titre 1"/>
          <p:cNvSpPr txBox="1">
            <a:spLocks/>
          </p:cNvSpPr>
          <p:nvPr/>
        </p:nvSpPr>
        <p:spPr>
          <a:xfrm>
            <a:off x="91804" y="-99392"/>
            <a:ext cx="4682102" cy="6480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fr-FR" sz="1600" dirty="0" smtClean="0">
                <a:solidFill>
                  <a:srgbClr val="D2533C"/>
                </a:solidFill>
              </a:rPr>
              <a:t>Budget Primitif 2018 – Subventions  et participations</a:t>
            </a:r>
            <a:endParaRPr lang="fr-FR" sz="1600" dirty="0">
              <a:solidFill>
                <a:srgbClr val="D2533C"/>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20688"/>
            <a:ext cx="6153150" cy="604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5187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EFF727F6-8829-48E8-981A-7E987D525E7A}" type="slidenum">
              <a:rPr lang="fr-FR" smtClean="0"/>
              <a:t>29</a:t>
            </a:fld>
            <a:endParaRPr lang="fr-FR" dirty="0"/>
          </a:p>
        </p:txBody>
      </p:sp>
      <p:sp>
        <p:nvSpPr>
          <p:cNvPr id="9" name="Titre 1"/>
          <p:cNvSpPr txBox="1">
            <a:spLocks/>
          </p:cNvSpPr>
          <p:nvPr/>
        </p:nvSpPr>
        <p:spPr>
          <a:xfrm>
            <a:off x="91804" y="-99392"/>
            <a:ext cx="4682102" cy="6480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fr-FR" sz="1600" dirty="0" smtClean="0"/>
              <a:t>Budget Primitif 2018 – Subventions  et participations</a:t>
            </a:r>
            <a:endParaRPr lang="fr-FR" sz="1600" dirty="0"/>
          </a:p>
        </p:txBody>
      </p:sp>
      <p:pic>
        <p:nvPicPr>
          <p:cNvPr id="14349"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48" y="548680"/>
            <a:ext cx="4427052" cy="5825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548680"/>
            <a:ext cx="4032448"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524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FR" sz="3600" dirty="0" smtClean="0"/>
              <a:t>COMPTES ADMINISTRATIFS 2017</a:t>
            </a:r>
            <a:br>
              <a:rPr lang="fr-FR" sz="3600" dirty="0" smtClean="0"/>
            </a:br>
            <a:r>
              <a:rPr lang="fr-FR" sz="3600" dirty="0" smtClean="0">
                <a:solidFill>
                  <a:srgbClr val="292934"/>
                </a:solidFill>
              </a:rPr>
              <a:t>BUDGET PRINCIPAL</a:t>
            </a:r>
            <a:endParaRPr lang="fr-FR" sz="3600" dirty="0">
              <a:solidFill>
                <a:srgbClr val="292934"/>
              </a:solidFill>
            </a:endParaRPr>
          </a:p>
        </p:txBody>
      </p:sp>
      <p:sp>
        <p:nvSpPr>
          <p:cNvPr id="4" name="Sous-titre 3"/>
          <p:cNvSpPr>
            <a:spLocks noGrp="1"/>
          </p:cNvSpPr>
          <p:nvPr>
            <p:ph type="subTitle" idx="1"/>
          </p:nvPr>
        </p:nvSpPr>
        <p:spPr/>
        <p:txBody>
          <a:bodyPr/>
          <a:lstStyle/>
          <a:p>
            <a:r>
              <a:rPr lang="fr-FR" dirty="0" smtClean="0"/>
              <a:t>CONSEIL COMMUNAUTAIRE</a:t>
            </a:r>
          </a:p>
          <a:p>
            <a:r>
              <a:rPr lang="fr-FR" dirty="0" smtClean="0"/>
              <a:t>29 mars 2018</a:t>
            </a:r>
            <a:endParaRPr lang="fr-FR" dirty="0"/>
          </a:p>
        </p:txBody>
      </p:sp>
    </p:spTree>
    <p:extLst>
      <p:ext uri="{BB962C8B-B14F-4D97-AF65-F5344CB8AC3E}">
        <p14:creationId xmlns:p14="http://schemas.microsoft.com/office/powerpoint/2010/main" val="30648502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3265"/>
            <a:ext cx="8229600" cy="463407"/>
          </a:xfrm>
        </p:spPr>
        <p:txBody>
          <a:bodyPr>
            <a:normAutofit/>
          </a:bodyPr>
          <a:lstStyle/>
          <a:p>
            <a:pPr algn="ctr"/>
            <a:r>
              <a:rPr lang="fr-FR" sz="2000" dirty="0" smtClean="0"/>
              <a:t>BP 2018 : RECETTES DE FONCTIONNEMENT</a:t>
            </a:r>
            <a:endParaRPr lang="fr-FR" sz="2000" dirty="0"/>
          </a:p>
        </p:txBody>
      </p:sp>
      <p:sp>
        <p:nvSpPr>
          <p:cNvPr id="4" name="Espace réservé du numéro de diapositive 3"/>
          <p:cNvSpPr>
            <a:spLocks noGrp="1"/>
          </p:cNvSpPr>
          <p:nvPr>
            <p:ph type="sldNum" sz="quarter" idx="12"/>
          </p:nvPr>
        </p:nvSpPr>
        <p:spPr/>
        <p:txBody>
          <a:bodyPr/>
          <a:lstStyle/>
          <a:p>
            <a:fld id="{EFF727F6-8829-48E8-981A-7E987D525E7A}" type="slidenum">
              <a:rPr lang="fr-FR" smtClean="0"/>
              <a:t>30</a:t>
            </a:fld>
            <a:endParaRPr lang="fr-FR" dirty="0"/>
          </a:p>
        </p:txBody>
      </p:sp>
      <p:sp>
        <p:nvSpPr>
          <p:cNvPr id="18" name="Espace réservé du contenu 2"/>
          <p:cNvSpPr>
            <a:spLocks noGrp="1"/>
          </p:cNvSpPr>
          <p:nvPr>
            <p:ph idx="1"/>
          </p:nvPr>
        </p:nvSpPr>
        <p:spPr>
          <a:xfrm>
            <a:off x="624175" y="3645024"/>
            <a:ext cx="7488832" cy="1872208"/>
          </a:xfrm>
          <a:ln>
            <a:solidFill>
              <a:srgbClr val="292934"/>
            </a:solidFill>
          </a:ln>
        </p:spPr>
        <p:txBody>
          <a:bodyPr>
            <a:normAutofit/>
          </a:bodyPr>
          <a:lstStyle/>
          <a:p>
            <a:pPr algn="ctr"/>
            <a:r>
              <a:rPr lang="fr-FR" sz="1200" b="1" u="sng" dirty="0" smtClean="0"/>
              <a:t>Principales tendances :</a:t>
            </a:r>
          </a:p>
          <a:p>
            <a:pPr algn="ctr"/>
            <a:endParaRPr lang="fr-FR" sz="1200" b="1" u="sng" dirty="0" smtClean="0"/>
          </a:p>
          <a:p>
            <a:pPr algn="just">
              <a:buFont typeface="Wingdings" panose="05000000000000000000" pitchFamily="2" charset="2"/>
              <a:buChar char="ü"/>
            </a:pPr>
            <a:r>
              <a:rPr lang="fr-FR" sz="1200" dirty="0" smtClean="0">
                <a:solidFill>
                  <a:srgbClr val="0070C0"/>
                </a:solidFill>
              </a:rPr>
              <a:t>Chapitre 70</a:t>
            </a:r>
            <a:r>
              <a:rPr lang="fr-FR" sz="1200" dirty="0">
                <a:solidFill>
                  <a:srgbClr val="0070C0"/>
                </a:solidFill>
              </a:rPr>
              <a:t> : </a:t>
            </a:r>
            <a:r>
              <a:rPr lang="fr-FR" sz="1200" dirty="0" smtClean="0">
                <a:solidFill>
                  <a:srgbClr val="0070C0"/>
                </a:solidFill>
              </a:rPr>
              <a:t>produits des services </a:t>
            </a:r>
            <a:r>
              <a:rPr lang="fr-FR" sz="1200" dirty="0" smtClean="0"/>
              <a:t>: </a:t>
            </a:r>
            <a:r>
              <a:rPr lang="fr-FR" sz="1200" dirty="0"/>
              <a:t>5 </a:t>
            </a:r>
            <a:r>
              <a:rPr lang="fr-FR" sz="1200" dirty="0" smtClean="0"/>
              <a:t>622 830 €, (+ 2,9 %), progression dynamique malgré des baisses de recettes sur certains secteurs</a:t>
            </a:r>
          </a:p>
          <a:p>
            <a:pPr>
              <a:buFont typeface="Wingdings" panose="05000000000000000000" pitchFamily="2" charset="2"/>
              <a:buChar char="ü"/>
            </a:pPr>
            <a:r>
              <a:rPr lang="fr-FR" sz="1200" dirty="0" smtClean="0">
                <a:solidFill>
                  <a:srgbClr val="0070C0"/>
                </a:solidFill>
              </a:rPr>
              <a:t>Chapitre 73 </a:t>
            </a:r>
            <a:r>
              <a:rPr lang="fr-FR" sz="1200" dirty="0" smtClean="0"/>
              <a:t>: </a:t>
            </a:r>
            <a:r>
              <a:rPr lang="fr-FR" sz="1200" dirty="0" smtClean="0">
                <a:solidFill>
                  <a:srgbClr val="0070C0"/>
                </a:solidFill>
              </a:rPr>
              <a:t>Impôts et taxes </a:t>
            </a:r>
            <a:r>
              <a:rPr lang="fr-FR" sz="1200" dirty="0" smtClean="0"/>
              <a:t>: 29 675 098 € (+ 2,1 %), avec hausse du FB et baisse de la TEOM.</a:t>
            </a:r>
          </a:p>
          <a:p>
            <a:pPr>
              <a:buFont typeface="Wingdings" panose="05000000000000000000" pitchFamily="2" charset="2"/>
              <a:buChar char="ü"/>
            </a:pPr>
            <a:r>
              <a:rPr lang="fr-FR" sz="1200" dirty="0" smtClean="0">
                <a:solidFill>
                  <a:srgbClr val="0070C0"/>
                </a:solidFill>
              </a:rPr>
              <a:t>Chapitre 74 : dotations, subventions et participations :</a:t>
            </a:r>
            <a:r>
              <a:rPr lang="fr-FR" sz="1200" dirty="0" smtClean="0"/>
              <a:t> 9 765 926 € (+ 4,1%).</a:t>
            </a:r>
          </a:p>
          <a:p>
            <a:pPr>
              <a:buFont typeface="Wingdings" panose="05000000000000000000" pitchFamily="2" charset="2"/>
              <a:buChar char="ü"/>
            </a:pPr>
            <a:r>
              <a:rPr lang="fr-FR" sz="1200" dirty="0" smtClean="0">
                <a:solidFill>
                  <a:srgbClr val="0070C0"/>
                </a:solidFill>
              </a:rPr>
              <a:t>Chapitre 77 : produits exceptionnels :</a:t>
            </a:r>
            <a:r>
              <a:rPr lang="fr-FR" sz="1200" dirty="0" smtClean="0"/>
              <a:t> 485 731 €  (essentiellement participation du SYTRAL).</a:t>
            </a:r>
            <a:endParaRPr lang="fr-F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7614667"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5233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8851" y="0"/>
            <a:ext cx="8229600" cy="414536"/>
          </a:xfrm>
        </p:spPr>
        <p:txBody>
          <a:bodyPr>
            <a:normAutofit/>
          </a:bodyPr>
          <a:lstStyle/>
          <a:p>
            <a:pPr algn="ctr"/>
            <a:r>
              <a:rPr lang="fr-FR" sz="1600" dirty="0" smtClean="0"/>
              <a:t>LA SECTION DE FONCTIONNEMENT</a:t>
            </a:r>
            <a:endParaRPr lang="fr-FR" sz="1600" dirty="0"/>
          </a:p>
        </p:txBody>
      </p:sp>
      <p:sp>
        <p:nvSpPr>
          <p:cNvPr id="4" name="Espace réservé du numéro de diapositive 3"/>
          <p:cNvSpPr>
            <a:spLocks noGrp="1"/>
          </p:cNvSpPr>
          <p:nvPr>
            <p:ph type="sldNum" sz="quarter" idx="12"/>
          </p:nvPr>
        </p:nvSpPr>
        <p:spPr/>
        <p:txBody>
          <a:bodyPr/>
          <a:lstStyle/>
          <a:p>
            <a:fld id="{EFF727F6-8829-48E8-981A-7E987D525E7A}" type="slidenum">
              <a:rPr lang="fr-FR" smtClean="0"/>
              <a:t>31</a:t>
            </a:fld>
            <a:endParaRPr lang="fr-FR" dirty="0"/>
          </a:p>
        </p:txBody>
      </p:sp>
      <p:sp>
        <p:nvSpPr>
          <p:cNvPr id="5" name="Rectangle 4"/>
          <p:cNvSpPr/>
          <p:nvPr/>
        </p:nvSpPr>
        <p:spPr>
          <a:xfrm>
            <a:off x="696794" y="404664"/>
            <a:ext cx="7691630" cy="3231654"/>
          </a:xfrm>
          <a:prstGeom prst="rect">
            <a:avLst/>
          </a:prstGeom>
          <a:ln>
            <a:solidFill>
              <a:srgbClr val="0070C0"/>
            </a:solidFill>
          </a:ln>
        </p:spPr>
        <p:txBody>
          <a:bodyPr wrap="square">
            <a:spAutoFit/>
          </a:bodyPr>
          <a:lstStyle/>
          <a:p>
            <a:r>
              <a:rPr lang="fr-FR" sz="1200" b="1" u="sng" dirty="0"/>
              <a:t>Chapitre 73 : impôts et taxes : 29 675 098 € </a:t>
            </a:r>
            <a:r>
              <a:rPr lang="fr-FR" sz="1200" b="1" u="sng" dirty="0" smtClean="0"/>
              <a:t>(+ 2,1 </a:t>
            </a:r>
            <a:r>
              <a:rPr lang="fr-FR" sz="1200" b="1" u="sng" dirty="0"/>
              <a:t>% par rapport au BP 2017)</a:t>
            </a:r>
            <a:endParaRPr lang="fr-FR" sz="1200" dirty="0"/>
          </a:p>
          <a:p>
            <a:r>
              <a:rPr lang="fr-FR" sz="1200" dirty="0"/>
              <a:t> </a:t>
            </a:r>
          </a:p>
          <a:p>
            <a:r>
              <a:rPr lang="fr-FR" sz="1200" dirty="0" smtClean="0"/>
              <a:t>Propositions : </a:t>
            </a:r>
          </a:p>
          <a:p>
            <a:endParaRPr lang="fr-FR" sz="1200" dirty="0" smtClean="0"/>
          </a:p>
          <a:p>
            <a:pPr marL="171450" indent="-171450" algn="just">
              <a:buFont typeface="Wingdings" panose="05000000000000000000" pitchFamily="2" charset="2"/>
              <a:buChar char="§"/>
            </a:pPr>
            <a:r>
              <a:rPr lang="fr-FR" sz="1200" dirty="0" smtClean="0">
                <a:solidFill>
                  <a:srgbClr val="0070C0"/>
                </a:solidFill>
              </a:rPr>
              <a:t>Porter </a:t>
            </a:r>
            <a:r>
              <a:rPr lang="fr-FR" sz="1200" dirty="0">
                <a:solidFill>
                  <a:srgbClr val="0070C0"/>
                </a:solidFill>
              </a:rPr>
              <a:t>le taux du foncier bâti de 0.502 % en 2017 à 1,00 % en </a:t>
            </a:r>
            <a:r>
              <a:rPr lang="fr-FR" sz="1200" dirty="0" smtClean="0">
                <a:solidFill>
                  <a:srgbClr val="0070C0"/>
                </a:solidFill>
              </a:rPr>
              <a:t>2018 : produit </a:t>
            </a:r>
            <a:r>
              <a:rPr lang="fr-FR" sz="1200" dirty="0">
                <a:solidFill>
                  <a:srgbClr val="0070C0"/>
                </a:solidFill>
              </a:rPr>
              <a:t>supplémentaire de </a:t>
            </a:r>
            <a:r>
              <a:rPr lang="fr-FR" sz="1200" dirty="0" smtClean="0">
                <a:solidFill>
                  <a:srgbClr val="0070C0"/>
                </a:solidFill>
              </a:rPr>
              <a:t>+465 000 €</a:t>
            </a:r>
            <a:r>
              <a:rPr lang="fr-FR" sz="1200" dirty="0">
                <a:solidFill>
                  <a:srgbClr val="0070C0"/>
                </a:solidFill>
              </a:rPr>
              <a:t>.</a:t>
            </a:r>
          </a:p>
          <a:p>
            <a:pPr marL="171450" indent="-171450" algn="just">
              <a:buFont typeface="Wingdings" panose="05000000000000000000" pitchFamily="2" charset="2"/>
              <a:buChar char="§"/>
            </a:pPr>
            <a:r>
              <a:rPr lang="fr-FR" sz="1200" dirty="0" smtClean="0">
                <a:solidFill>
                  <a:srgbClr val="0070C0"/>
                </a:solidFill>
              </a:rPr>
              <a:t>Diminuer </a:t>
            </a:r>
            <a:r>
              <a:rPr lang="fr-FR" sz="1200" dirty="0">
                <a:solidFill>
                  <a:srgbClr val="0070C0"/>
                </a:solidFill>
              </a:rPr>
              <a:t>le taux de la TEOM de 6.22% à 5.97 %, pour adapter le produit de la taxe au coût du service </a:t>
            </a:r>
            <a:r>
              <a:rPr lang="fr-FR" sz="1200" dirty="0" smtClean="0">
                <a:solidFill>
                  <a:srgbClr val="0070C0"/>
                </a:solidFill>
              </a:rPr>
              <a:t>: baisse de produit - </a:t>
            </a:r>
            <a:r>
              <a:rPr lang="fr-FR" sz="1200" dirty="0">
                <a:solidFill>
                  <a:srgbClr val="0070C0"/>
                </a:solidFill>
              </a:rPr>
              <a:t>221 </a:t>
            </a:r>
            <a:r>
              <a:rPr lang="fr-FR" sz="1200">
                <a:solidFill>
                  <a:srgbClr val="0070C0"/>
                </a:solidFill>
              </a:rPr>
              <a:t>000 </a:t>
            </a:r>
            <a:r>
              <a:rPr lang="fr-FR" sz="1200" smtClean="0">
                <a:solidFill>
                  <a:srgbClr val="0070C0"/>
                </a:solidFill>
              </a:rPr>
              <a:t>€</a:t>
            </a:r>
            <a:r>
              <a:rPr lang="fr-FR" sz="1200" smtClean="0"/>
              <a:t>.</a:t>
            </a:r>
            <a:endParaRPr lang="fr-FR" sz="1200" dirty="0"/>
          </a:p>
          <a:p>
            <a:r>
              <a:rPr lang="fr-FR" sz="1200" dirty="0"/>
              <a:t> </a:t>
            </a:r>
          </a:p>
          <a:p>
            <a:r>
              <a:rPr lang="fr-FR" sz="1200" dirty="0" smtClean="0"/>
              <a:t>-GEMAPI : 352 000 €, équivalente </a:t>
            </a:r>
            <a:r>
              <a:rPr lang="fr-FR" sz="1200" dirty="0"/>
              <a:t>à la dépense attendue. </a:t>
            </a:r>
          </a:p>
          <a:p>
            <a:r>
              <a:rPr lang="fr-FR" sz="1200" dirty="0"/>
              <a:t> </a:t>
            </a:r>
          </a:p>
          <a:p>
            <a:pPr marL="171450" indent="-171450">
              <a:buFont typeface="Wingdings" panose="05000000000000000000" pitchFamily="2" charset="2"/>
              <a:buChar char="Ø"/>
            </a:pPr>
            <a:r>
              <a:rPr lang="fr-FR" sz="1200" dirty="0" smtClean="0"/>
              <a:t>Progression estimée </a:t>
            </a:r>
            <a:r>
              <a:rPr lang="fr-FR" sz="1200" dirty="0"/>
              <a:t>à </a:t>
            </a:r>
            <a:r>
              <a:rPr lang="fr-FR" sz="1200" dirty="0" smtClean="0"/>
              <a:t>+ 2.1 </a:t>
            </a:r>
            <a:r>
              <a:rPr lang="fr-FR" sz="1200" dirty="0"/>
              <a:t>% par rapport au BP </a:t>
            </a:r>
            <a:r>
              <a:rPr lang="fr-FR" sz="1200" dirty="0" smtClean="0"/>
              <a:t>2017</a:t>
            </a:r>
          </a:p>
          <a:p>
            <a:endParaRPr lang="fr-FR" sz="1200" dirty="0" smtClean="0"/>
          </a:p>
          <a:p>
            <a:pPr marL="171450" indent="-171450">
              <a:buFont typeface="Wingdings" panose="05000000000000000000" pitchFamily="2" charset="2"/>
              <a:buChar char="Ø"/>
            </a:pPr>
            <a:r>
              <a:rPr lang="fr-FR" sz="1200" dirty="0" smtClean="0"/>
              <a:t>Progression estimée à + 1.4 </a:t>
            </a:r>
            <a:r>
              <a:rPr lang="fr-FR" sz="1200" dirty="0"/>
              <a:t>% par  rapport au CA 2017, </a:t>
            </a:r>
            <a:r>
              <a:rPr lang="fr-FR" sz="1200" dirty="0" smtClean="0"/>
              <a:t>compte tenu :</a:t>
            </a:r>
          </a:p>
          <a:p>
            <a:endParaRPr lang="fr-FR" sz="1200" dirty="0" smtClean="0"/>
          </a:p>
          <a:p>
            <a:pPr marL="628650" lvl="1" indent="-171450">
              <a:buFont typeface="Wingdings" panose="05000000000000000000" pitchFamily="2" charset="2"/>
              <a:buChar char="Ø"/>
            </a:pPr>
            <a:r>
              <a:rPr lang="fr-FR" sz="1200" dirty="0"/>
              <a:t>d</a:t>
            </a:r>
            <a:r>
              <a:rPr lang="fr-FR" sz="1200" dirty="0" smtClean="0"/>
              <a:t>e rôles </a:t>
            </a:r>
            <a:r>
              <a:rPr lang="fr-FR" sz="1200" dirty="0"/>
              <a:t>supplémentaires conséquents </a:t>
            </a:r>
            <a:r>
              <a:rPr lang="fr-FR" sz="1200" dirty="0" smtClean="0"/>
              <a:t>enregistrés </a:t>
            </a:r>
            <a:r>
              <a:rPr lang="fr-FR" sz="1200" dirty="0"/>
              <a:t>sur 2017 (404 000 €</a:t>
            </a:r>
            <a:r>
              <a:rPr lang="fr-FR" sz="1200" dirty="0" smtClean="0"/>
              <a:t>)</a:t>
            </a:r>
          </a:p>
          <a:p>
            <a:pPr marL="628650" lvl="1" indent="-171450">
              <a:buFont typeface="Wingdings" panose="05000000000000000000" pitchFamily="2" charset="2"/>
              <a:buChar char="Ø"/>
            </a:pPr>
            <a:r>
              <a:rPr lang="fr-FR" sz="1200" dirty="0" smtClean="0"/>
              <a:t>du caractère ponctuel du niveau de la TASCOM constaté en 2017</a:t>
            </a:r>
          </a:p>
          <a:p>
            <a:pPr marL="628650" lvl="1" indent="-171450">
              <a:buFont typeface="Wingdings" panose="05000000000000000000" pitchFamily="2" charset="2"/>
              <a:buChar char="Ø"/>
            </a:pPr>
            <a:r>
              <a:rPr lang="fr-FR" sz="1200" dirty="0" smtClean="0"/>
              <a:t>du déménagement du siège de </a:t>
            </a:r>
            <a:r>
              <a:rPr lang="fr-FR" sz="1200" dirty="0" err="1" smtClean="0"/>
              <a:t>Blédina</a:t>
            </a:r>
            <a:r>
              <a:rPr lang="fr-FR" sz="1200" dirty="0" smtClean="0"/>
              <a:t> </a:t>
            </a:r>
            <a:r>
              <a:rPr lang="fr-FR" sz="1050" dirty="0"/>
              <a:t> </a:t>
            </a: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794" y="3717032"/>
            <a:ext cx="7691630" cy="3107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11013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432048"/>
          </a:xfrm>
        </p:spPr>
        <p:txBody>
          <a:bodyPr>
            <a:normAutofit/>
          </a:bodyPr>
          <a:lstStyle/>
          <a:p>
            <a:r>
              <a:rPr lang="fr-FR" sz="2000" dirty="0" smtClean="0"/>
              <a:t>Budget Primitif 2018 - Opérations d’équipement proposées : </a:t>
            </a:r>
            <a:endParaRPr lang="fr-FR" sz="2000" dirty="0"/>
          </a:p>
        </p:txBody>
      </p:sp>
      <p:sp>
        <p:nvSpPr>
          <p:cNvPr id="4" name="Espace réservé du numéro de diapositive 3"/>
          <p:cNvSpPr>
            <a:spLocks noGrp="1"/>
          </p:cNvSpPr>
          <p:nvPr>
            <p:ph type="sldNum" sz="quarter" idx="12"/>
          </p:nvPr>
        </p:nvSpPr>
        <p:spPr/>
        <p:txBody>
          <a:bodyPr/>
          <a:lstStyle/>
          <a:p>
            <a:fld id="{EFF727F6-8829-48E8-981A-7E987D525E7A}" type="slidenum">
              <a:rPr lang="fr-FR" smtClean="0"/>
              <a:t>32</a:t>
            </a:fld>
            <a:endParaRPr lang="fr-FR" dirty="0"/>
          </a:p>
        </p:txBody>
      </p:sp>
      <p:sp>
        <p:nvSpPr>
          <p:cNvPr id="7" name="ZoneTexte 6"/>
          <p:cNvSpPr txBox="1"/>
          <p:nvPr/>
        </p:nvSpPr>
        <p:spPr>
          <a:xfrm>
            <a:off x="4710154" y="4365104"/>
            <a:ext cx="4237843" cy="861774"/>
          </a:xfrm>
          <a:prstGeom prst="rect">
            <a:avLst/>
          </a:prstGeom>
          <a:solidFill>
            <a:schemeClr val="bg1">
              <a:lumMod val="95000"/>
            </a:schemeClr>
          </a:solidFill>
          <a:ln>
            <a:solidFill>
              <a:srgbClr val="292934"/>
            </a:solidFill>
          </a:ln>
        </p:spPr>
        <p:txBody>
          <a:bodyPr wrap="square" rtlCol="0">
            <a:spAutoFit/>
          </a:bodyPr>
          <a:lstStyle/>
          <a:p>
            <a:r>
              <a:rPr lang="fr-FR" sz="900" b="1" dirty="0" smtClean="0"/>
              <a:t>-</a:t>
            </a:r>
            <a:r>
              <a:rPr lang="fr-FR" sz="1000" b="1" dirty="0" smtClean="0"/>
              <a:t>Dépenses d’équipement sous opération : 10 892 420 €</a:t>
            </a:r>
          </a:p>
          <a:p>
            <a:r>
              <a:rPr lang="fr-FR" sz="1000" dirty="0" smtClean="0"/>
              <a:t>+ AC d’investissement :  443 218 €</a:t>
            </a:r>
          </a:p>
          <a:p>
            <a:r>
              <a:rPr lang="fr-FR" sz="1000" dirty="0" smtClean="0"/>
              <a:t>+ Subvention d’investissement au budget annexe STEP : 800 000 €</a:t>
            </a:r>
          </a:p>
          <a:p>
            <a:r>
              <a:rPr lang="fr-FR" sz="1000" dirty="0" smtClean="0"/>
              <a:t>+ Enveloppe pour dépenses imprévues : 200 000 €</a:t>
            </a:r>
          </a:p>
          <a:p>
            <a:r>
              <a:rPr lang="fr-FR" sz="1000" b="1" dirty="0" smtClean="0">
                <a:solidFill>
                  <a:srgbClr val="0070C0"/>
                </a:solidFill>
              </a:rPr>
              <a:t>= Total  : 12 335 638  €</a:t>
            </a:r>
            <a:endParaRPr lang="fr-FR" sz="1000" b="1" dirty="0">
              <a:solidFill>
                <a:srgbClr val="0070C0"/>
              </a:solidFill>
            </a:endParaRPr>
          </a:p>
        </p:txBody>
      </p:sp>
      <p:sp>
        <p:nvSpPr>
          <p:cNvPr id="13" name="ZoneTexte 12"/>
          <p:cNvSpPr txBox="1"/>
          <p:nvPr/>
        </p:nvSpPr>
        <p:spPr>
          <a:xfrm>
            <a:off x="4714941" y="5226878"/>
            <a:ext cx="4244537" cy="1631216"/>
          </a:xfrm>
          <a:prstGeom prst="rect">
            <a:avLst/>
          </a:prstGeom>
          <a:solidFill>
            <a:schemeClr val="bg1">
              <a:lumMod val="95000"/>
            </a:schemeClr>
          </a:solidFill>
          <a:ln>
            <a:solidFill>
              <a:srgbClr val="292934"/>
            </a:solidFill>
          </a:ln>
        </p:spPr>
        <p:txBody>
          <a:bodyPr wrap="square" rtlCol="0">
            <a:spAutoFit/>
          </a:bodyPr>
          <a:lstStyle/>
          <a:p>
            <a:r>
              <a:rPr lang="fr-FR" sz="1000" b="1" dirty="0" smtClean="0"/>
              <a:t>Subvention d’investissement : 1 115 000 €</a:t>
            </a:r>
          </a:p>
          <a:p>
            <a:r>
              <a:rPr lang="fr-FR" sz="1000" dirty="0" smtClean="0"/>
              <a:t>- Contrat Ambition Région : </a:t>
            </a:r>
          </a:p>
          <a:p>
            <a:pPr lvl="1"/>
            <a:r>
              <a:rPr lang="fr-FR" sz="1000" dirty="0" smtClean="0"/>
              <a:t>- Nautile : 725 000 € </a:t>
            </a:r>
          </a:p>
          <a:p>
            <a:pPr lvl="1"/>
            <a:r>
              <a:rPr lang="fr-FR" sz="1000" dirty="0" smtClean="0"/>
              <a:t>- Aménagement numérique des Musées : 50 000 €</a:t>
            </a:r>
          </a:p>
          <a:p>
            <a:pPr lvl="1"/>
            <a:r>
              <a:rPr lang="fr-FR" sz="1000" dirty="0" smtClean="0"/>
              <a:t>- Tennis  </a:t>
            </a:r>
            <a:r>
              <a:rPr lang="fr-FR" sz="1000" dirty="0" smtClean="0">
                <a:solidFill>
                  <a:srgbClr val="0070C0"/>
                </a:solidFill>
              </a:rPr>
              <a:t>: </a:t>
            </a:r>
            <a:r>
              <a:rPr lang="fr-FR" sz="1000" dirty="0" smtClean="0"/>
              <a:t>72 445 €</a:t>
            </a:r>
          </a:p>
          <a:p>
            <a:pPr marL="171450" indent="-171450">
              <a:buFontTx/>
              <a:buChar char="-"/>
            </a:pPr>
            <a:r>
              <a:rPr lang="fr-FR" sz="1000" dirty="0" smtClean="0"/>
              <a:t>Schéma directeur assainissement ( eaux pluviales) : 115 913 € (Agence de l’Eau, Département)</a:t>
            </a:r>
          </a:p>
          <a:p>
            <a:pPr marL="171450" indent="-171450">
              <a:buFontTx/>
              <a:buChar char="-"/>
            </a:pPr>
            <a:r>
              <a:rPr lang="fr-FR" sz="1000" dirty="0" smtClean="0"/>
              <a:t>Renouvellement urbain de </a:t>
            </a:r>
            <a:r>
              <a:rPr lang="fr-FR" sz="1000" dirty="0" err="1" smtClean="0"/>
              <a:t>Belleroche</a:t>
            </a:r>
            <a:r>
              <a:rPr lang="fr-FR" sz="1000" dirty="0" smtClean="0"/>
              <a:t> : 47 600 €</a:t>
            </a:r>
          </a:p>
          <a:p>
            <a:pPr marL="171450" indent="-171450">
              <a:buFontTx/>
              <a:buChar char="-"/>
            </a:pPr>
            <a:r>
              <a:rPr lang="fr-FR" sz="1000" dirty="0" smtClean="0"/>
              <a:t>Halte fluviale : 83 000 € (Région, FNADT)</a:t>
            </a:r>
          </a:p>
          <a:p>
            <a:pPr marL="171450" indent="-171450">
              <a:buFontTx/>
              <a:buChar char="-"/>
            </a:pPr>
            <a:r>
              <a:rPr lang="fr-FR" sz="1000" dirty="0" smtClean="0"/>
              <a:t>Mobilité : 20 000 €</a:t>
            </a:r>
            <a:endParaRPr lang="fr-FR" sz="1000" dirty="0"/>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4392488" cy="609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674" y="476672"/>
            <a:ext cx="4260804" cy="383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4467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332656"/>
            <a:ext cx="8229600" cy="990600"/>
          </a:xfrm>
        </p:spPr>
        <p:txBody>
          <a:bodyPr>
            <a:normAutofit/>
          </a:bodyPr>
          <a:lstStyle/>
          <a:p>
            <a:r>
              <a:rPr lang="fr-FR" sz="2000" dirty="0" smtClean="0"/>
              <a:t>Budget Primitif 2018</a:t>
            </a:r>
            <a:endParaRPr lang="fr-FR" sz="2000" dirty="0"/>
          </a:p>
        </p:txBody>
      </p:sp>
      <p:sp>
        <p:nvSpPr>
          <p:cNvPr id="3" name="Espace réservé du contenu 2"/>
          <p:cNvSpPr>
            <a:spLocks noGrp="1"/>
          </p:cNvSpPr>
          <p:nvPr>
            <p:ph idx="1"/>
          </p:nvPr>
        </p:nvSpPr>
        <p:spPr>
          <a:xfrm>
            <a:off x="395536" y="1196752"/>
            <a:ext cx="8229600" cy="4876800"/>
          </a:xfrm>
        </p:spPr>
        <p:txBody>
          <a:bodyPr>
            <a:normAutofit/>
          </a:bodyPr>
          <a:lstStyle/>
          <a:p>
            <a:r>
              <a:rPr lang="fr-FR" sz="1500" b="1" u="sng" dirty="0"/>
              <a:t>Conclusion</a:t>
            </a:r>
            <a:r>
              <a:rPr lang="fr-FR" sz="1500" b="1" dirty="0"/>
              <a:t> :</a:t>
            </a:r>
            <a:endParaRPr lang="fr-FR" sz="1500" dirty="0"/>
          </a:p>
          <a:p>
            <a:pPr marL="0" indent="0">
              <a:buNone/>
            </a:pPr>
            <a:endParaRPr lang="fr-FR" sz="1500" dirty="0"/>
          </a:p>
          <a:p>
            <a:pPr algn="just"/>
            <a:r>
              <a:rPr lang="fr-FR" sz="1500" dirty="0"/>
              <a:t>Le budget proposé traduit un effort important dans un contexte financier particulièrement complexe et contraint pour l’Agglomération.</a:t>
            </a:r>
          </a:p>
          <a:p>
            <a:pPr marL="0" indent="0">
              <a:buNone/>
            </a:pPr>
            <a:endParaRPr lang="fr-FR" sz="1500" dirty="0"/>
          </a:p>
          <a:p>
            <a:pPr algn="just"/>
            <a:r>
              <a:rPr lang="fr-FR" sz="1500" dirty="0"/>
              <a:t>La croissance des dépenses de fonctionnement est limitée à + </a:t>
            </a:r>
            <a:r>
              <a:rPr lang="fr-FR" sz="1500" dirty="0" smtClean="0"/>
              <a:t>0,2 </a:t>
            </a:r>
            <a:r>
              <a:rPr lang="fr-FR" sz="1500" dirty="0"/>
              <a:t>% par rapport au BP 2017, </a:t>
            </a:r>
            <a:r>
              <a:rPr lang="fr-FR" sz="1500" dirty="0" smtClean="0"/>
              <a:t>(un </a:t>
            </a:r>
            <a:r>
              <a:rPr lang="fr-FR" sz="1500" dirty="0"/>
              <a:t>niveau inférieur à la norme de dépense cible fixée par l’Etat au niveau national pour les collectivités </a:t>
            </a:r>
            <a:r>
              <a:rPr lang="fr-FR" sz="1500" dirty="0" smtClean="0"/>
              <a:t>locales).</a:t>
            </a:r>
            <a:endParaRPr lang="fr-FR" sz="1500" dirty="0"/>
          </a:p>
          <a:p>
            <a:pPr marL="0" indent="0">
              <a:buNone/>
            </a:pPr>
            <a:endParaRPr lang="fr-FR" sz="1500" dirty="0"/>
          </a:p>
          <a:p>
            <a:pPr algn="just"/>
            <a:r>
              <a:rPr lang="fr-FR" sz="1500" dirty="0" smtClean="0"/>
              <a:t>Le </a:t>
            </a:r>
            <a:r>
              <a:rPr lang="fr-FR" sz="1500" dirty="0"/>
              <a:t>budget intègre une évolution de la fiscalité, avec une hausse du foncier bâti (de 0.502 % à 1 %) et une baisse de la TEOM (6.22 % à 5.97 %).</a:t>
            </a:r>
          </a:p>
          <a:p>
            <a:pPr marL="0" indent="0">
              <a:buNone/>
            </a:pPr>
            <a:endParaRPr lang="fr-FR" sz="1500" dirty="0"/>
          </a:p>
          <a:p>
            <a:pPr algn="just"/>
            <a:r>
              <a:rPr lang="fr-FR" sz="1500" dirty="0" smtClean="0"/>
              <a:t>Il traduit une ambition forte avec la hausse de l’investissement, porté à plus de 10,82 M d’€ </a:t>
            </a:r>
            <a:br>
              <a:rPr lang="fr-FR" sz="1500" dirty="0" smtClean="0"/>
            </a:br>
            <a:r>
              <a:rPr lang="fr-FR" sz="1500" dirty="0" smtClean="0"/>
              <a:t>(plus de 4M d’€ par rapport à 2017).</a:t>
            </a:r>
          </a:p>
          <a:p>
            <a:endParaRPr lang="fr-FR" sz="1500" dirty="0" smtClean="0"/>
          </a:p>
          <a:p>
            <a:r>
              <a:rPr lang="fr-FR" sz="1500" dirty="0" smtClean="0"/>
              <a:t>L’équilibre du budget appelle l’inscription d’un </a:t>
            </a:r>
            <a:r>
              <a:rPr lang="fr-FR" sz="1500" dirty="0"/>
              <a:t>emprunt à hauteur </a:t>
            </a:r>
            <a:r>
              <a:rPr lang="fr-FR" sz="1500" dirty="0" smtClean="0"/>
              <a:t>de 1,703 </a:t>
            </a:r>
            <a:r>
              <a:rPr lang="fr-FR" sz="1500" dirty="0"/>
              <a:t>M d’€.</a:t>
            </a:r>
          </a:p>
          <a:p>
            <a:pPr marL="0" indent="0">
              <a:buNone/>
            </a:pPr>
            <a:endParaRPr lang="fr-FR" sz="1500" dirty="0"/>
          </a:p>
          <a:p>
            <a:r>
              <a:rPr lang="fr-FR" sz="1500" dirty="0" smtClean="0"/>
              <a:t>L’encours </a:t>
            </a:r>
            <a:r>
              <a:rPr lang="fr-FR" sz="1500" dirty="0"/>
              <a:t>de la dette </a:t>
            </a:r>
            <a:r>
              <a:rPr lang="fr-FR" sz="1500" dirty="0" smtClean="0"/>
              <a:t>serait cependant une </a:t>
            </a:r>
            <a:r>
              <a:rPr lang="fr-FR" sz="1500" dirty="0"/>
              <a:t>légère baisse en fin d’exercice.</a:t>
            </a:r>
          </a:p>
          <a:p>
            <a:endParaRPr lang="fr-FR" dirty="0"/>
          </a:p>
        </p:txBody>
      </p:sp>
      <p:sp>
        <p:nvSpPr>
          <p:cNvPr id="4" name="Espace réservé du numéro de diapositive 3"/>
          <p:cNvSpPr>
            <a:spLocks noGrp="1"/>
          </p:cNvSpPr>
          <p:nvPr>
            <p:ph type="sldNum" sz="quarter" idx="12"/>
          </p:nvPr>
        </p:nvSpPr>
        <p:spPr/>
        <p:txBody>
          <a:bodyPr/>
          <a:lstStyle/>
          <a:p>
            <a:fld id="{EFF727F6-8829-48E8-981A-7E987D525E7A}" type="slidenum">
              <a:rPr lang="fr-FR" smtClean="0"/>
              <a:t>33</a:t>
            </a:fld>
            <a:endParaRPr lang="fr-FR" dirty="0"/>
          </a:p>
        </p:txBody>
      </p:sp>
    </p:spTree>
    <p:extLst>
      <p:ext uri="{BB962C8B-B14F-4D97-AF65-F5344CB8AC3E}">
        <p14:creationId xmlns:p14="http://schemas.microsoft.com/office/powerpoint/2010/main" val="33536813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FR" sz="3600" dirty="0" smtClean="0"/>
              <a:t>BUDGETS PRIMITIFS 2018</a:t>
            </a:r>
            <a:endParaRPr lang="fr-FR" sz="3600" dirty="0"/>
          </a:p>
        </p:txBody>
      </p:sp>
      <p:sp>
        <p:nvSpPr>
          <p:cNvPr id="3" name="Sous-titre 2"/>
          <p:cNvSpPr>
            <a:spLocks noGrp="1"/>
          </p:cNvSpPr>
          <p:nvPr>
            <p:ph type="subTitle" idx="1"/>
          </p:nvPr>
        </p:nvSpPr>
        <p:spPr/>
        <p:txBody>
          <a:bodyPr>
            <a:normAutofit/>
          </a:bodyPr>
          <a:lstStyle/>
          <a:p>
            <a:r>
              <a:rPr lang="fr-FR" sz="2000" dirty="0" smtClean="0"/>
              <a:t>BUDGETS ANNEXES</a:t>
            </a:r>
            <a:endParaRPr lang="fr-FR" sz="2000" dirty="0"/>
          </a:p>
        </p:txBody>
      </p:sp>
    </p:spTree>
    <p:extLst>
      <p:ext uri="{BB962C8B-B14F-4D97-AF65-F5344CB8AC3E}">
        <p14:creationId xmlns:p14="http://schemas.microsoft.com/office/powerpoint/2010/main" val="25151693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Budget Primitif 2018 - EAU</a:t>
            </a:r>
            <a:endParaRPr lang="fr-FR" dirty="0"/>
          </a:p>
        </p:txBody>
      </p:sp>
      <p:sp>
        <p:nvSpPr>
          <p:cNvPr id="4" name="Espace réservé du numéro de diapositive 3"/>
          <p:cNvSpPr>
            <a:spLocks noGrp="1"/>
          </p:cNvSpPr>
          <p:nvPr>
            <p:ph type="sldNum" sz="quarter" idx="12"/>
          </p:nvPr>
        </p:nvSpPr>
        <p:spPr/>
        <p:txBody>
          <a:bodyPr/>
          <a:lstStyle/>
          <a:p>
            <a:fld id="{EFF727F6-8829-48E8-981A-7E987D525E7A}" type="slidenum">
              <a:rPr lang="fr-FR" smtClean="0"/>
              <a:t>35</a:t>
            </a:fld>
            <a:endParaRPr lang="fr-FR" dirty="0"/>
          </a:p>
        </p:txBody>
      </p:sp>
      <p:sp>
        <p:nvSpPr>
          <p:cNvPr id="3" name="ZoneTexte 2"/>
          <p:cNvSpPr txBox="1"/>
          <p:nvPr/>
        </p:nvSpPr>
        <p:spPr>
          <a:xfrm>
            <a:off x="5004048" y="4077072"/>
            <a:ext cx="3888432" cy="1554272"/>
          </a:xfrm>
          <a:prstGeom prst="rect">
            <a:avLst/>
          </a:prstGeom>
          <a:solidFill>
            <a:schemeClr val="tx1">
              <a:lumMod val="10000"/>
              <a:lumOff val="90000"/>
            </a:schemeClr>
          </a:solidFill>
          <a:ln>
            <a:solidFill>
              <a:schemeClr val="tx1">
                <a:lumMod val="25000"/>
                <a:lumOff val="75000"/>
              </a:schemeClr>
            </a:solidFill>
          </a:ln>
        </p:spPr>
        <p:txBody>
          <a:bodyPr wrap="square" rtlCol="0">
            <a:spAutoFit/>
          </a:bodyPr>
          <a:lstStyle/>
          <a:p>
            <a:pPr marL="171450" indent="-171450">
              <a:buFont typeface="Wingdings" panose="05000000000000000000" pitchFamily="2" charset="2"/>
              <a:buChar char="ü"/>
            </a:pPr>
            <a:r>
              <a:rPr lang="fr-FR" sz="1100" dirty="0" smtClean="0"/>
              <a:t>Epargne en hausse de BP à BP</a:t>
            </a:r>
          </a:p>
          <a:p>
            <a:endParaRPr lang="fr-FR" sz="1100" dirty="0" smtClean="0"/>
          </a:p>
          <a:p>
            <a:pPr marL="171450" indent="-171450">
              <a:buFont typeface="Wingdings" panose="05000000000000000000" pitchFamily="2" charset="2"/>
              <a:buChar char="ü"/>
            </a:pPr>
            <a:r>
              <a:rPr lang="fr-FR" sz="1100" dirty="0" smtClean="0"/>
              <a:t>Dépenses d’équipement en progression avec notamment le projet de requalification de l’usine potabilisation</a:t>
            </a:r>
          </a:p>
          <a:p>
            <a:endParaRPr lang="fr-FR" sz="1100" dirty="0" smtClean="0"/>
          </a:p>
          <a:p>
            <a:pPr marL="171450" indent="-171450">
              <a:buFont typeface="Wingdings" panose="05000000000000000000" pitchFamily="2" charset="2"/>
              <a:buChar char="ü"/>
            </a:pPr>
            <a:r>
              <a:rPr lang="fr-FR" sz="1100" dirty="0" smtClean="0"/>
              <a:t>Pas de recours à l’emprunt</a:t>
            </a:r>
          </a:p>
          <a:p>
            <a:endParaRPr lang="fr-FR" dirty="0"/>
          </a:p>
        </p:txBody>
      </p:sp>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4320480" cy="4144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772816"/>
            <a:ext cx="4104456" cy="207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7214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Budget Primitif 2018 - ASSAINISSEMENT</a:t>
            </a:r>
            <a:endParaRPr lang="fr-FR" dirty="0"/>
          </a:p>
        </p:txBody>
      </p:sp>
      <p:sp>
        <p:nvSpPr>
          <p:cNvPr id="4" name="Espace réservé du numéro de diapositive 3"/>
          <p:cNvSpPr>
            <a:spLocks noGrp="1"/>
          </p:cNvSpPr>
          <p:nvPr>
            <p:ph type="sldNum" sz="quarter" idx="12"/>
          </p:nvPr>
        </p:nvSpPr>
        <p:spPr/>
        <p:txBody>
          <a:bodyPr/>
          <a:lstStyle/>
          <a:p>
            <a:fld id="{EFF727F6-8829-48E8-981A-7E987D525E7A}" type="slidenum">
              <a:rPr lang="fr-FR" smtClean="0"/>
              <a:t>36</a:t>
            </a:fld>
            <a:endParaRPr lang="fr-FR" dirty="0"/>
          </a:p>
        </p:txBody>
      </p:sp>
      <p:pic>
        <p:nvPicPr>
          <p:cNvPr id="645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55" y="1661376"/>
            <a:ext cx="425220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4932040" y="4437112"/>
            <a:ext cx="3888432" cy="1215717"/>
          </a:xfrm>
          <a:prstGeom prst="rect">
            <a:avLst/>
          </a:prstGeom>
          <a:solidFill>
            <a:schemeClr val="tx1">
              <a:lumMod val="10000"/>
              <a:lumOff val="90000"/>
            </a:schemeClr>
          </a:solidFill>
          <a:ln>
            <a:solidFill>
              <a:schemeClr val="tx1">
                <a:lumMod val="25000"/>
                <a:lumOff val="75000"/>
              </a:schemeClr>
            </a:solidFill>
          </a:ln>
        </p:spPr>
        <p:txBody>
          <a:bodyPr wrap="square" rtlCol="0">
            <a:spAutoFit/>
          </a:bodyPr>
          <a:lstStyle/>
          <a:p>
            <a:pPr marL="171450" indent="-171450">
              <a:buFont typeface="Wingdings" panose="05000000000000000000" pitchFamily="2" charset="2"/>
              <a:buChar char="ü"/>
            </a:pPr>
            <a:r>
              <a:rPr lang="fr-FR" sz="1100" dirty="0" smtClean="0"/>
              <a:t>Epargne estimée à la baisse</a:t>
            </a:r>
          </a:p>
          <a:p>
            <a:endParaRPr lang="fr-FR" sz="1100" dirty="0" smtClean="0"/>
          </a:p>
          <a:p>
            <a:pPr marL="171450" indent="-171450">
              <a:buFont typeface="Wingdings" panose="05000000000000000000" pitchFamily="2" charset="2"/>
              <a:buChar char="ü"/>
            </a:pPr>
            <a:r>
              <a:rPr lang="fr-FR" sz="1100" dirty="0" smtClean="0"/>
              <a:t>Dépenses d’équipement stabilisées</a:t>
            </a:r>
          </a:p>
          <a:p>
            <a:endParaRPr lang="fr-FR" sz="1100" dirty="0" smtClean="0"/>
          </a:p>
          <a:p>
            <a:pPr marL="171450" indent="-171450">
              <a:buFont typeface="Wingdings" panose="05000000000000000000" pitchFamily="2" charset="2"/>
              <a:buChar char="ü"/>
            </a:pPr>
            <a:r>
              <a:rPr lang="fr-FR" sz="1100" dirty="0" smtClean="0"/>
              <a:t>Recours à l’emprunt : 574 772 €</a:t>
            </a:r>
          </a:p>
          <a:p>
            <a:endParaRPr lang="fr-FR" dirty="0"/>
          </a:p>
        </p:txBody>
      </p:sp>
      <p:pic>
        <p:nvPicPr>
          <p:cNvPr id="70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156" y="3068960"/>
            <a:ext cx="4252205" cy="331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635047"/>
            <a:ext cx="391504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4932040" y="3789040"/>
            <a:ext cx="3168352" cy="215444"/>
          </a:xfrm>
          <a:prstGeom prst="rect">
            <a:avLst/>
          </a:prstGeom>
          <a:noFill/>
        </p:spPr>
        <p:txBody>
          <a:bodyPr wrap="square" rtlCol="0">
            <a:spAutoFit/>
          </a:bodyPr>
          <a:lstStyle/>
          <a:p>
            <a:r>
              <a:rPr lang="fr-FR" sz="800" i="1" dirty="0" smtClean="0"/>
              <a:t>Budget HT</a:t>
            </a:r>
            <a:endParaRPr lang="fr-FR" sz="800" i="1" dirty="0"/>
          </a:p>
        </p:txBody>
      </p:sp>
    </p:spTree>
    <p:extLst>
      <p:ext uri="{BB962C8B-B14F-4D97-AF65-F5344CB8AC3E}">
        <p14:creationId xmlns:p14="http://schemas.microsoft.com/office/powerpoint/2010/main" val="6314807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Budget Primitif 2018 - STEP</a:t>
            </a:r>
            <a:endParaRPr lang="fr-FR" dirty="0"/>
          </a:p>
        </p:txBody>
      </p:sp>
      <p:sp>
        <p:nvSpPr>
          <p:cNvPr id="4" name="Espace réservé du numéro de diapositive 3"/>
          <p:cNvSpPr>
            <a:spLocks noGrp="1"/>
          </p:cNvSpPr>
          <p:nvPr>
            <p:ph type="sldNum" sz="quarter" idx="12"/>
          </p:nvPr>
        </p:nvSpPr>
        <p:spPr/>
        <p:txBody>
          <a:bodyPr/>
          <a:lstStyle/>
          <a:p>
            <a:fld id="{EFF727F6-8829-48E8-981A-7E987D525E7A}" type="slidenum">
              <a:rPr lang="fr-FR" smtClean="0"/>
              <a:t>37</a:t>
            </a:fld>
            <a:endParaRPr lang="fr-FR" dirty="0"/>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801"/>
            <a:ext cx="4392488" cy="387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4964901" y="4812840"/>
            <a:ext cx="3888432" cy="1384995"/>
          </a:xfrm>
          <a:prstGeom prst="rect">
            <a:avLst/>
          </a:prstGeom>
          <a:solidFill>
            <a:schemeClr val="tx1">
              <a:lumMod val="10000"/>
              <a:lumOff val="90000"/>
            </a:schemeClr>
          </a:solidFill>
          <a:ln>
            <a:solidFill>
              <a:schemeClr val="tx1">
                <a:lumMod val="25000"/>
                <a:lumOff val="75000"/>
              </a:schemeClr>
            </a:solidFill>
          </a:ln>
        </p:spPr>
        <p:txBody>
          <a:bodyPr wrap="square" rtlCol="0">
            <a:spAutoFit/>
          </a:bodyPr>
          <a:lstStyle/>
          <a:p>
            <a:pPr marL="171450" indent="-171450">
              <a:buFont typeface="Wingdings" panose="05000000000000000000" pitchFamily="2" charset="2"/>
              <a:buChar char="ü"/>
            </a:pPr>
            <a:r>
              <a:rPr lang="fr-FR" sz="1100" dirty="0" smtClean="0"/>
              <a:t>Epargne orientée à la hausse de BP à BP</a:t>
            </a:r>
          </a:p>
          <a:p>
            <a:endParaRPr lang="fr-FR" sz="1100" dirty="0" smtClean="0"/>
          </a:p>
          <a:p>
            <a:pPr marL="171450" indent="-171450">
              <a:buFont typeface="Wingdings" panose="05000000000000000000" pitchFamily="2" charset="2"/>
              <a:buChar char="ü"/>
            </a:pPr>
            <a:r>
              <a:rPr lang="fr-FR" sz="1100" dirty="0" smtClean="0"/>
              <a:t>Dépenses d’équipement stabilisées (= 2 03 7 960 € TTC)</a:t>
            </a:r>
          </a:p>
          <a:p>
            <a:endParaRPr lang="fr-FR" sz="1100" dirty="0" smtClean="0"/>
          </a:p>
          <a:p>
            <a:pPr marL="171450" indent="-171450">
              <a:buFont typeface="Wingdings" panose="05000000000000000000" pitchFamily="2" charset="2"/>
              <a:buChar char="ü"/>
            </a:pPr>
            <a:r>
              <a:rPr lang="fr-FR" sz="1100" dirty="0" smtClean="0"/>
              <a:t>Pas de recours à l’emprunt</a:t>
            </a:r>
          </a:p>
          <a:p>
            <a:endParaRPr lang="fr-FR"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466" y="1610788"/>
            <a:ext cx="3993301"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12092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8538" y="260648"/>
            <a:ext cx="8229600" cy="990600"/>
          </a:xfrm>
        </p:spPr>
        <p:txBody>
          <a:bodyPr>
            <a:normAutofit/>
          </a:bodyPr>
          <a:lstStyle/>
          <a:p>
            <a:r>
              <a:rPr lang="fr-FR" dirty="0" smtClean="0"/>
              <a:t>Budget Primitif 2018 - ECONOMIE</a:t>
            </a:r>
            <a:endParaRPr lang="fr-FR" dirty="0"/>
          </a:p>
        </p:txBody>
      </p:sp>
      <p:sp>
        <p:nvSpPr>
          <p:cNvPr id="4" name="Espace réservé du numéro de diapositive 3"/>
          <p:cNvSpPr>
            <a:spLocks noGrp="1"/>
          </p:cNvSpPr>
          <p:nvPr>
            <p:ph type="sldNum" sz="quarter" idx="12"/>
          </p:nvPr>
        </p:nvSpPr>
        <p:spPr/>
        <p:txBody>
          <a:bodyPr/>
          <a:lstStyle/>
          <a:p>
            <a:fld id="{EFF727F6-8829-48E8-981A-7E987D525E7A}" type="slidenum">
              <a:rPr lang="fr-FR" smtClean="0"/>
              <a:t>38</a:t>
            </a:fld>
            <a:endParaRPr lang="fr-FR" dirty="0"/>
          </a:p>
        </p:txBody>
      </p:sp>
      <p:sp>
        <p:nvSpPr>
          <p:cNvPr id="3" name="ZoneTexte 2"/>
          <p:cNvSpPr txBox="1"/>
          <p:nvPr/>
        </p:nvSpPr>
        <p:spPr>
          <a:xfrm>
            <a:off x="5148064" y="1340768"/>
            <a:ext cx="3456384" cy="1792798"/>
          </a:xfrm>
          <a:prstGeom prst="rect">
            <a:avLst/>
          </a:prstGeom>
          <a:noFill/>
          <a:ln>
            <a:solidFill>
              <a:schemeClr val="tx1">
                <a:lumMod val="25000"/>
                <a:lumOff val="75000"/>
              </a:schemeClr>
            </a:solidFill>
          </a:ln>
        </p:spPr>
        <p:txBody>
          <a:bodyPr wrap="square" rtlCol="0">
            <a:spAutoFit/>
          </a:bodyPr>
          <a:lstStyle/>
          <a:p>
            <a:pPr algn="just"/>
            <a:r>
              <a:rPr lang="fr-FR" sz="1050" dirty="0" smtClean="0"/>
              <a:t>-</a:t>
            </a:r>
            <a:r>
              <a:rPr lang="fr-FR" sz="1000" dirty="0" smtClean="0"/>
              <a:t>Baisse de la subvention de fonctionnement du budget principal ( - 100 000 €).</a:t>
            </a:r>
          </a:p>
          <a:p>
            <a:endParaRPr lang="fr-FR" sz="1000" dirty="0" smtClean="0"/>
          </a:p>
          <a:p>
            <a:pPr algn="just"/>
            <a:r>
              <a:rPr lang="fr-FR" sz="1000" dirty="0" smtClean="0"/>
              <a:t>-réduction de l’épargne, qui reste suffisante pour couvrir les dotations aux amortissements et le remboursement du capital de la dette.</a:t>
            </a:r>
          </a:p>
          <a:p>
            <a:endParaRPr lang="fr-FR" sz="1000" dirty="0" smtClean="0"/>
          </a:p>
          <a:p>
            <a:pPr indent="11113" algn="just">
              <a:buFontTx/>
              <a:buChar char="-"/>
            </a:pPr>
            <a:r>
              <a:rPr lang="fr-FR" sz="1000" dirty="0" smtClean="0"/>
              <a:t>Réduction des investissements après l’engagement en 2017 des travaux de réalisation du pôle numérique. </a:t>
            </a:r>
          </a:p>
          <a:p>
            <a:endParaRPr lang="fr-FR" sz="1000" dirty="0" smtClean="0"/>
          </a:p>
          <a:p>
            <a:pPr indent="11113">
              <a:buFontTx/>
              <a:buChar char="-"/>
            </a:pPr>
            <a:r>
              <a:rPr lang="fr-FR" sz="1000" dirty="0" smtClean="0"/>
              <a:t> Recours à l’emprunt à hauteur de 517 302,87 €.</a:t>
            </a:r>
            <a:endParaRPr lang="fr-FR" sz="1000" dirty="0"/>
          </a:p>
        </p:txBody>
      </p:sp>
      <p:sp>
        <p:nvSpPr>
          <p:cNvPr id="7" name="ZoneTexte 6"/>
          <p:cNvSpPr txBox="1"/>
          <p:nvPr/>
        </p:nvSpPr>
        <p:spPr>
          <a:xfrm>
            <a:off x="5266593" y="5698963"/>
            <a:ext cx="3456384" cy="1015663"/>
          </a:xfrm>
          <a:prstGeom prst="rect">
            <a:avLst/>
          </a:prstGeom>
          <a:noFill/>
          <a:ln>
            <a:solidFill>
              <a:schemeClr val="tx1">
                <a:lumMod val="25000"/>
                <a:lumOff val="75000"/>
              </a:schemeClr>
            </a:solidFill>
          </a:ln>
        </p:spPr>
        <p:txBody>
          <a:bodyPr wrap="square" rtlCol="0">
            <a:spAutoFit/>
          </a:bodyPr>
          <a:lstStyle/>
          <a:p>
            <a:r>
              <a:rPr lang="fr-FR" sz="1000" b="1" dirty="0" smtClean="0"/>
              <a:t>Opérations d’équipement 2018 :</a:t>
            </a:r>
          </a:p>
          <a:p>
            <a:pPr marL="171450" indent="-171450" algn="just">
              <a:buFontTx/>
              <a:buChar char="-"/>
            </a:pPr>
            <a:r>
              <a:rPr lang="fr-FR" sz="1000" dirty="0" smtClean="0"/>
              <a:t>Aménagements des étages supérieurs du pôle numérique </a:t>
            </a:r>
          </a:p>
          <a:p>
            <a:pPr marL="171450" indent="-171450">
              <a:buFontTx/>
              <a:buChar char="-"/>
            </a:pPr>
            <a:r>
              <a:rPr lang="fr-FR" sz="1000" dirty="0" smtClean="0"/>
              <a:t>Études pour la poursuite d’aménagement sur le champs de la borne à </a:t>
            </a:r>
            <a:r>
              <a:rPr lang="fr-FR" sz="1000" dirty="0" err="1" smtClean="0"/>
              <a:t>Jassans</a:t>
            </a:r>
            <a:r>
              <a:rPr lang="fr-FR" sz="1000" dirty="0" smtClean="0"/>
              <a:t> </a:t>
            </a:r>
          </a:p>
          <a:p>
            <a:pPr marL="171450" indent="-171450">
              <a:buFontTx/>
              <a:buChar char="-"/>
            </a:pPr>
            <a:r>
              <a:rPr lang="fr-FR" sz="1000" dirty="0" smtClean="0"/>
              <a:t>Entretien, mobilier et travaux courants sur autres sites</a:t>
            </a:r>
            <a:endParaRPr lang="fr-FR" sz="10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77" y="1225353"/>
            <a:ext cx="4512547" cy="424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77" y="5770511"/>
            <a:ext cx="4008491" cy="87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2809" y="3212976"/>
            <a:ext cx="3693443" cy="1972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5203318" y="5250176"/>
            <a:ext cx="3582934" cy="369332"/>
          </a:xfrm>
          <a:prstGeom prst="rect">
            <a:avLst/>
          </a:prstGeom>
          <a:noFill/>
        </p:spPr>
        <p:txBody>
          <a:bodyPr wrap="square" rtlCol="0">
            <a:spAutoFit/>
          </a:bodyPr>
          <a:lstStyle/>
          <a:p>
            <a:pPr algn="just"/>
            <a:r>
              <a:rPr lang="fr-FR" sz="900" i="1" dirty="0" smtClean="0"/>
              <a:t>Zi nord 2018 : dont 50 000 € pour traitement écriture comptables 2017</a:t>
            </a:r>
            <a:endParaRPr lang="fr-FR" sz="900" i="1" dirty="0"/>
          </a:p>
        </p:txBody>
      </p:sp>
    </p:spTree>
    <p:extLst>
      <p:ext uri="{BB962C8B-B14F-4D97-AF65-F5344CB8AC3E}">
        <p14:creationId xmlns:p14="http://schemas.microsoft.com/office/powerpoint/2010/main" val="7207743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Budget Primitif 2018 - CREMATORIUM</a:t>
            </a:r>
            <a:endParaRPr lang="fr-FR" dirty="0"/>
          </a:p>
        </p:txBody>
      </p:sp>
      <p:sp>
        <p:nvSpPr>
          <p:cNvPr id="4" name="Espace réservé du numéro de diapositive 3"/>
          <p:cNvSpPr>
            <a:spLocks noGrp="1"/>
          </p:cNvSpPr>
          <p:nvPr>
            <p:ph type="sldNum" sz="quarter" idx="12"/>
          </p:nvPr>
        </p:nvSpPr>
        <p:spPr/>
        <p:txBody>
          <a:bodyPr/>
          <a:lstStyle/>
          <a:p>
            <a:fld id="{EFF727F6-8829-48E8-981A-7E987D525E7A}" type="slidenum">
              <a:rPr lang="fr-FR" smtClean="0"/>
              <a:t>39</a:t>
            </a:fld>
            <a:endParaRPr lang="fr-FR" dirty="0"/>
          </a:p>
        </p:txBody>
      </p:sp>
      <p:sp>
        <p:nvSpPr>
          <p:cNvPr id="3" name="ZoneTexte 2"/>
          <p:cNvSpPr txBox="1"/>
          <p:nvPr/>
        </p:nvSpPr>
        <p:spPr>
          <a:xfrm>
            <a:off x="4967943" y="1988840"/>
            <a:ext cx="3816424" cy="1384995"/>
          </a:xfrm>
          <a:prstGeom prst="rect">
            <a:avLst/>
          </a:prstGeom>
          <a:noFill/>
          <a:ln>
            <a:solidFill>
              <a:schemeClr val="tx1">
                <a:lumMod val="25000"/>
                <a:lumOff val="75000"/>
              </a:schemeClr>
            </a:solidFill>
          </a:ln>
        </p:spPr>
        <p:txBody>
          <a:bodyPr wrap="square" rtlCol="0">
            <a:spAutoFit/>
          </a:bodyPr>
          <a:lstStyle/>
          <a:p>
            <a:pPr algn="just"/>
            <a:r>
              <a:rPr lang="fr-FR" sz="1400" dirty="0" smtClean="0"/>
              <a:t>L’ épargne, augmentée des résultats 2017,  permet de financer des nouveaux crédits d’investissement pour poursuite d’aménagement (60 000 €), ainsi qu’une provision pour investissement futur (121 278,26 €).</a:t>
            </a:r>
            <a:endParaRPr lang="fr-FR" sz="1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752207"/>
            <a:ext cx="4392487" cy="419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787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6468" y="7099"/>
            <a:ext cx="8229600" cy="360040"/>
          </a:xfrm>
        </p:spPr>
        <p:txBody>
          <a:bodyPr>
            <a:normAutofit fontScale="90000"/>
          </a:bodyPr>
          <a:lstStyle/>
          <a:p>
            <a:r>
              <a:rPr lang="fr-FR" sz="2400" dirty="0" smtClean="0"/>
              <a:t>Synthèse – Compte administratif 2017- Budget Principal </a:t>
            </a:r>
            <a:endParaRPr lang="fr-FR" sz="2400" dirty="0"/>
          </a:p>
        </p:txBody>
      </p:sp>
      <p:sp>
        <p:nvSpPr>
          <p:cNvPr id="4" name="Espace réservé du numéro de diapositive 3"/>
          <p:cNvSpPr>
            <a:spLocks noGrp="1"/>
          </p:cNvSpPr>
          <p:nvPr>
            <p:ph type="sldNum" sz="quarter" idx="12"/>
          </p:nvPr>
        </p:nvSpPr>
        <p:spPr/>
        <p:txBody>
          <a:bodyPr/>
          <a:lstStyle/>
          <a:p>
            <a:fld id="{EFF727F6-8829-48E8-981A-7E987D525E7A}" type="slidenum">
              <a:rPr lang="fr-FR" smtClean="0"/>
              <a:t>4</a:t>
            </a:fld>
            <a:endParaRPr lang="fr-FR" dirty="0"/>
          </a:p>
        </p:txBody>
      </p:sp>
      <p:sp>
        <p:nvSpPr>
          <p:cNvPr id="8" name="ZoneTexte 7"/>
          <p:cNvSpPr txBox="1"/>
          <p:nvPr/>
        </p:nvSpPr>
        <p:spPr>
          <a:xfrm>
            <a:off x="4340374" y="404664"/>
            <a:ext cx="4752524" cy="1477328"/>
          </a:xfrm>
          <a:prstGeom prst="rect">
            <a:avLst/>
          </a:prstGeom>
          <a:solidFill>
            <a:schemeClr val="bg1"/>
          </a:solidFill>
          <a:ln>
            <a:solidFill>
              <a:schemeClr val="tx1">
                <a:lumMod val="25000"/>
                <a:lumOff val="75000"/>
              </a:schemeClr>
            </a:solidFill>
          </a:ln>
        </p:spPr>
        <p:txBody>
          <a:bodyPr wrap="square" rtlCol="0">
            <a:spAutoFit/>
          </a:bodyPr>
          <a:lstStyle/>
          <a:p>
            <a:r>
              <a:rPr lang="fr-FR" sz="1000" b="1" u="sng" dirty="0" smtClean="0">
                <a:solidFill>
                  <a:srgbClr val="0070C0"/>
                </a:solidFill>
              </a:rPr>
              <a:t>Fonctionnement </a:t>
            </a:r>
            <a:r>
              <a:rPr lang="fr-FR" sz="1000" b="1" dirty="0" smtClean="0">
                <a:solidFill>
                  <a:srgbClr val="0070C0"/>
                </a:solidFill>
              </a:rPr>
              <a:t>: </a:t>
            </a:r>
            <a:r>
              <a:rPr lang="fr-FR" sz="1000" dirty="0" smtClean="0"/>
              <a:t>tendances par rapport à 2016 </a:t>
            </a:r>
            <a:endParaRPr lang="fr-FR" sz="1000" dirty="0"/>
          </a:p>
          <a:p>
            <a:endParaRPr lang="fr-FR" sz="1000" dirty="0"/>
          </a:p>
          <a:p>
            <a:r>
              <a:rPr lang="fr-FR" sz="1000" b="1" dirty="0" smtClean="0"/>
              <a:t>- Recettes de fonctionnement  : - 2,9 %</a:t>
            </a:r>
          </a:p>
          <a:p>
            <a:r>
              <a:rPr lang="fr-FR" sz="1000" b="1" dirty="0" smtClean="0"/>
              <a:t>- Dépenses </a:t>
            </a:r>
            <a:r>
              <a:rPr lang="fr-FR" sz="1000" b="1" dirty="0"/>
              <a:t>de fonctionnement : - 4,5 %</a:t>
            </a:r>
          </a:p>
          <a:p>
            <a:endParaRPr lang="fr-FR" sz="1000" dirty="0" smtClean="0"/>
          </a:p>
          <a:p>
            <a:endParaRPr lang="fr-FR" sz="1000" dirty="0" smtClean="0"/>
          </a:p>
          <a:p>
            <a:pPr marL="171450" indent="-171450">
              <a:buFont typeface="Wingdings" panose="05000000000000000000" pitchFamily="2" charset="2"/>
              <a:buChar char="Ø"/>
            </a:pPr>
            <a:r>
              <a:rPr lang="fr-FR" sz="1000" b="1" dirty="0" smtClean="0"/>
              <a:t>baisse des dépenses plus importante que celle des recettes </a:t>
            </a:r>
          </a:p>
          <a:p>
            <a:endParaRPr lang="fr-FR" sz="1000" dirty="0" smtClean="0"/>
          </a:p>
          <a:p>
            <a:pPr marL="171450" indent="-171450">
              <a:buFont typeface="Wingdings" panose="05000000000000000000" pitchFamily="2" charset="2"/>
              <a:buChar char="Ø"/>
            </a:pPr>
            <a:r>
              <a:rPr lang="fr-FR" sz="1000" b="1" dirty="0" smtClean="0">
                <a:solidFill>
                  <a:srgbClr val="0070C0"/>
                </a:solidFill>
              </a:rPr>
              <a:t>Amélioration de l’épargne (+445 685 € par rapport à 2016)</a:t>
            </a:r>
            <a:endParaRPr lang="fr-FR" sz="1000" dirty="0" smtClean="0">
              <a:solidFill>
                <a:srgbClr val="0070C0"/>
              </a:solidFill>
            </a:endParaRPr>
          </a:p>
        </p:txBody>
      </p:sp>
      <p:sp>
        <p:nvSpPr>
          <p:cNvPr id="14" name="ZoneTexte 13"/>
          <p:cNvSpPr txBox="1"/>
          <p:nvPr/>
        </p:nvSpPr>
        <p:spPr>
          <a:xfrm>
            <a:off x="4340374" y="1950166"/>
            <a:ext cx="4752524" cy="2092881"/>
          </a:xfrm>
          <a:prstGeom prst="rect">
            <a:avLst/>
          </a:prstGeom>
          <a:solidFill>
            <a:schemeClr val="bg1"/>
          </a:solidFill>
          <a:ln>
            <a:solidFill>
              <a:schemeClr val="bg1">
                <a:lumMod val="75000"/>
              </a:schemeClr>
            </a:solidFill>
          </a:ln>
        </p:spPr>
        <p:txBody>
          <a:bodyPr wrap="square" rtlCol="0">
            <a:spAutoFit/>
          </a:bodyPr>
          <a:lstStyle/>
          <a:p>
            <a:r>
              <a:rPr lang="fr-FR" sz="1000" b="1" u="sng" dirty="0" smtClean="0">
                <a:solidFill>
                  <a:srgbClr val="0070C0"/>
                </a:solidFill>
              </a:rPr>
              <a:t>Investissement</a:t>
            </a:r>
            <a:r>
              <a:rPr lang="fr-FR" sz="1000" dirty="0" smtClean="0">
                <a:solidFill>
                  <a:srgbClr val="0070C0"/>
                </a:solidFill>
              </a:rPr>
              <a:t> </a:t>
            </a:r>
            <a:r>
              <a:rPr lang="fr-FR" sz="1000" dirty="0" smtClean="0"/>
              <a:t>: tendances par rapport à 2016 :</a:t>
            </a:r>
          </a:p>
          <a:p>
            <a:endParaRPr lang="fr-FR" sz="1000" dirty="0" smtClean="0"/>
          </a:p>
          <a:p>
            <a:r>
              <a:rPr lang="fr-FR" sz="1000" i="1" dirty="0" smtClean="0">
                <a:latin typeface="Calibri" panose="020F0502020204030204" pitchFamily="34" charset="0"/>
              </a:rPr>
              <a:t>En 2016, sont intervenus des  mouvements sur emprunts revolving pour gestion de la trésorerie (</a:t>
            </a:r>
            <a:r>
              <a:rPr lang="fr-FR" sz="1000" i="1" dirty="0" err="1" smtClean="0">
                <a:latin typeface="Calibri" panose="020F0502020204030204" pitchFamily="34" charset="0"/>
              </a:rPr>
              <a:t>Rbt</a:t>
            </a:r>
            <a:r>
              <a:rPr lang="fr-FR" sz="1000" i="1" dirty="0" smtClean="0">
                <a:latin typeface="Calibri" panose="020F0502020204030204" pitchFamily="34" charset="0"/>
              </a:rPr>
              <a:t> et rappel d’emprunts en cours d’année pour limiter les charges d’intérêts), se traduisant par des dépenses et recettes d’un montant de 5 057 571 €. Ils n’ont pas été effectués en 2017.</a:t>
            </a:r>
          </a:p>
          <a:p>
            <a:r>
              <a:rPr lang="fr-FR" sz="1000" dirty="0" smtClean="0">
                <a:latin typeface="Calibri" panose="020F0502020204030204" pitchFamily="34" charset="0"/>
              </a:rPr>
              <a:t>Hors mouvements pour gestion de la trésorerie, l’évolution est la suivante </a:t>
            </a:r>
            <a:r>
              <a:rPr lang="fr-FR" sz="1000" dirty="0" smtClean="0"/>
              <a:t>: </a:t>
            </a:r>
          </a:p>
          <a:p>
            <a:endParaRPr lang="fr-FR" sz="1000" dirty="0" smtClean="0"/>
          </a:p>
          <a:p>
            <a:r>
              <a:rPr lang="fr-FR" sz="1000" b="1" dirty="0" smtClean="0"/>
              <a:t>- </a:t>
            </a:r>
            <a:r>
              <a:rPr lang="fr-FR" sz="1000" b="1" dirty="0"/>
              <a:t>Recettes réelles d’investissement : - 66,6 % (- 1,077 M d’€)</a:t>
            </a:r>
          </a:p>
          <a:p>
            <a:r>
              <a:rPr lang="fr-FR" sz="1000" b="1" dirty="0" smtClean="0"/>
              <a:t>-</a:t>
            </a:r>
            <a:r>
              <a:rPr lang="fr-FR" sz="1000" dirty="0" smtClean="0"/>
              <a:t> </a:t>
            </a:r>
            <a:r>
              <a:rPr lang="fr-FR" sz="1000" b="1" dirty="0" smtClean="0"/>
              <a:t>Dépenses réelles d’investissement : + 9,7 % (+ 0,527 M d’€)</a:t>
            </a:r>
          </a:p>
          <a:p>
            <a:endParaRPr lang="fr-FR" sz="1000" dirty="0" smtClean="0"/>
          </a:p>
          <a:p>
            <a:pPr marL="171450" indent="-171450">
              <a:buFont typeface="Wingdings" panose="05000000000000000000" pitchFamily="2" charset="2"/>
              <a:buChar char="Ø"/>
            </a:pPr>
            <a:r>
              <a:rPr lang="fr-FR" sz="1000" b="1" dirty="0" smtClean="0">
                <a:solidFill>
                  <a:srgbClr val="0070C0"/>
                </a:solidFill>
              </a:rPr>
              <a:t>Augmentation du besoin de financement de la section d’investissement : + 1 603 950 € par rapport à 2016</a:t>
            </a:r>
            <a:endParaRPr lang="fr-FR" sz="1000" b="1" dirty="0">
              <a:solidFill>
                <a:srgbClr val="0070C0"/>
              </a:solidFill>
            </a:endParaRPr>
          </a:p>
        </p:txBody>
      </p:sp>
      <p:sp>
        <p:nvSpPr>
          <p:cNvPr id="16" name="ZoneTexte 15"/>
          <p:cNvSpPr txBox="1"/>
          <p:nvPr/>
        </p:nvSpPr>
        <p:spPr>
          <a:xfrm>
            <a:off x="4369433" y="4154039"/>
            <a:ext cx="4752523" cy="246221"/>
          </a:xfrm>
          <a:prstGeom prst="rect">
            <a:avLst/>
          </a:prstGeom>
          <a:solidFill>
            <a:schemeClr val="bg1">
              <a:lumMod val="95000"/>
            </a:schemeClr>
          </a:solidFill>
          <a:ln>
            <a:solidFill>
              <a:schemeClr val="tx1"/>
            </a:solidFill>
          </a:ln>
        </p:spPr>
        <p:txBody>
          <a:bodyPr wrap="square" rtlCol="0">
            <a:spAutoFit/>
          </a:bodyPr>
          <a:lstStyle/>
          <a:p>
            <a:pPr marL="171450" indent="-171450">
              <a:buFont typeface="Wingdings" panose="05000000000000000000" pitchFamily="2" charset="2"/>
              <a:buChar char="Ø"/>
            </a:pPr>
            <a:r>
              <a:rPr lang="fr-FR" sz="1000" b="1" dirty="0" smtClean="0">
                <a:solidFill>
                  <a:srgbClr val="0070C0"/>
                </a:solidFill>
              </a:rPr>
              <a:t>Consommation du fonds de roulement sur l’exercice 2017 : </a:t>
            </a:r>
            <a:r>
              <a:rPr lang="fr-FR" sz="1000" b="1" dirty="0" smtClean="0"/>
              <a:t>728 210,78 €</a:t>
            </a:r>
          </a:p>
        </p:txBody>
      </p:sp>
      <p:sp>
        <p:nvSpPr>
          <p:cNvPr id="13" name="Rectangle 12"/>
          <p:cNvSpPr/>
          <p:nvPr/>
        </p:nvSpPr>
        <p:spPr>
          <a:xfrm>
            <a:off x="4379575" y="5733256"/>
            <a:ext cx="4713323" cy="892552"/>
          </a:xfrm>
          <a:prstGeom prst="rect">
            <a:avLst/>
          </a:prstGeom>
          <a:ln>
            <a:solidFill>
              <a:schemeClr val="tx1"/>
            </a:solidFill>
            <a:prstDash val="sysDash"/>
          </a:ln>
        </p:spPr>
        <p:txBody>
          <a:bodyPr wrap="square">
            <a:spAutoFit/>
          </a:bodyPr>
          <a:lstStyle/>
          <a:p>
            <a:pPr marL="84138" lvl="2" algn="just">
              <a:buNone/>
            </a:pPr>
            <a:r>
              <a:rPr lang="fr-FR" sz="1000" dirty="0" smtClean="0">
                <a:latin typeface="Calibri" panose="020F0502020204030204" pitchFamily="34" charset="0"/>
              </a:rPr>
              <a:t>Les résultats passés 2017, augmentés de la reprise en cours d’année des résultats de deux structures dissoutes (SMTR et Vallée de l’Ombre) s’établissent à 11 169 784,74 €. Ils couvrent le besoin de financement de l’exercice, y compris reports. </a:t>
            </a:r>
          </a:p>
          <a:p>
            <a:pPr marL="266700" lvl="2" indent="0" algn="just">
              <a:buNone/>
            </a:pPr>
            <a:endParaRPr lang="fr-FR" sz="1200" dirty="0">
              <a:solidFill>
                <a:srgbClr val="002060"/>
              </a:solidFill>
              <a:latin typeface="Calibri" panose="020F0502020204030204" pitchFamily="34" charset="0"/>
            </a:endParaRPr>
          </a:p>
          <a:p>
            <a:pPr marL="87313" lvl="2" indent="179388" algn="just">
              <a:buFont typeface="Wingdings" panose="05000000000000000000" pitchFamily="2" charset="2"/>
              <a:buChar char="Ø"/>
            </a:pPr>
            <a:r>
              <a:rPr lang="fr-FR" sz="1000" b="1" dirty="0" smtClean="0">
                <a:solidFill>
                  <a:srgbClr val="0070C0"/>
                </a:solidFill>
                <a:latin typeface="Calibri" panose="020F0502020204030204" pitchFamily="34" charset="0"/>
              </a:rPr>
              <a:t>Résultat </a:t>
            </a:r>
            <a:r>
              <a:rPr lang="fr-FR" sz="1000" b="1" dirty="0">
                <a:solidFill>
                  <a:srgbClr val="0070C0"/>
                </a:solidFill>
                <a:latin typeface="Calibri" panose="020F0502020204030204" pitchFamily="34" charset="0"/>
              </a:rPr>
              <a:t>de clôture </a:t>
            </a:r>
            <a:r>
              <a:rPr lang="fr-FR" sz="1000" b="1" dirty="0" smtClean="0">
                <a:solidFill>
                  <a:srgbClr val="0070C0"/>
                </a:solidFill>
                <a:latin typeface="Calibri" panose="020F0502020204030204" pitchFamily="34" charset="0"/>
              </a:rPr>
              <a:t>2017 : </a:t>
            </a:r>
            <a:r>
              <a:rPr lang="fr-FR" sz="1000" b="1" dirty="0">
                <a:solidFill>
                  <a:srgbClr val="0070C0"/>
                </a:solidFill>
                <a:latin typeface="Calibri" panose="020F0502020204030204" pitchFamily="34" charset="0"/>
              </a:rPr>
              <a:t>7 </a:t>
            </a:r>
            <a:r>
              <a:rPr lang="fr-FR" sz="1000" b="1" dirty="0" smtClean="0">
                <a:solidFill>
                  <a:srgbClr val="0070C0"/>
                </a:solidFill>
                <a:latin typeface="Calibri" panose="020F0502020204030204" pitchFamily="34" charset="0"/>
              </a:rPr>
              <a:t>164 956,11 € (7 623 274,90 € en 2016)</a:t>
            </a:r>
            <a:endParaRPr lang="fr-FR" sz="1000" b="1" dirty="0">
              <a:solidFill>
                <a:srgbClr val="0070C0"/>
              </a:solidFill>
              <a:latin typeface="Calibri" panose="020F0502020204030204" pitchFamily="34" charset="0"/>
            </a:endParaRPr>
          </a:p>
        </p:txBody>
      </p:sp>
      <p:sp>
        <p:nvSpPr>
          <p:cNvPr id="15" name="ZoneTexte 14"/>
          <p:cNvSpPr txBox="1"/>
          <p:nvPr/>
        </p:nvSpPr>
        <p:spPr>
          <a:xfrm>
            <a:off x="4375578" y="4599289"/>
            <a:ext cx="4752524" cy="400110"/>
          </a:xfrm>
          <a:prstGeom prst="rect">
            <a:avLst/>
          </a:prstGeom>
          <a:noFill/>
          <a:ln>
            <a:solidFill>
              <a:schemeClr val="tx1">
                <a:lumMod val="25000"/>
                <a:lumOff val="75000"/>
              </a:schemeClr>
            </a:solidFill>
          </a:ln>
        </p:spPr>
        <p:txBody>
          <a:bodyPr wrap="square" rtlCol="0">
            <a:spAutoFit/>
          </a:bodyPr>
          <a:lstStyle/>
          <a:p>
            <a:pPr algn="just"/>
            <a:r>
              <a:rPr lang="fr-FR" sz="1000" b="1" dirty="0" smtClean="0">
                <a:solidFill>
                  <a:srgbClr val="0070C0"/>
                </a:solidFill>
              </a:rPr>
              <a:t>Reports (restes à réaliser) : </a:t>
            </a:r>
            <a:r>
              <a:rPr lang="fr-FR" sz="1000" dirty="0" smtClean="0"/>
              <a:t>solde de – 3 276 617,90 € en 2017 (déficit légèrement moins important qu’en 2016). </a:t>
            </a:r>
            <a:endParaRPr lang="fr-FR" sz="1000" dirty="0"/>
          </a:p>
        </p:txBody>
      </p:sp>
      <p:sp>
        <p:nvSpPr>
          <p:cNvPr id="37" name="ZoneTexte 36"/>
          <p:cNvSpPr txBox="1"/>
          <p:nvPr/>
        </p:nvSpPr>
        <p:spPr>
          <a:xfrm>
            <a:off x="4395179" y="5137712"/>
            <a:ext cx="4713322" cy="400110"/>
          </a:xfrm>
          <a:prstGeom prst="rect">
            <a:avLst/>
          </a:prstGeom>
          <a:solidFill>
            <a:schemeClr val="bg1">
              <a:lumMod val="95000"/>
            </a:schemeClr>
          </a:solidFill>
          <a:ln>
            <a:solidFill>
              <a:schemeClr val="tx1"/>
            </a:solidFill>
          </a:ln>
        </p:spPr>
        <p:txBody>
          <a:bodyPr wrap="square" rtlCol="0">
            <a:spAutoFit/>
          </a:bodyPr>
          <a:lstStyle/>
          <a:p>
            <a:pPr algn="just"/>
            <a:r>
              <a:rPr lang="fr-FR" sz="1000" b="1" dirty="0" smtClean="0">
                <a:solidFill>
                  <a:srgbClr val="0070C0"/>
                </a:solidFill>
              </a:rPr>
              <a:t>Besoin de financement de l’exercice  (y compris reports) </a:t>
            </a:r>
            <a:r>
              <a:rPr lang="fr-FR" sz="1000" b="1" dirty="0" smtClean="0"/>
              <a:t>: 4,005 M d’€, </a:t>
            </a:r>
            <a:r>
              <a:rPr lang="fr-FR" sz="1000" dirty="0" smtClean="0"/>
              <a:t>en progression (+ 0,821 M d’€</a:t>
            </a:r>
            <a:r>
              <a:rPr lang="fr-FR" sz="900" dirty="0" smtClean="0"/>
              <a:t>) par rapport à 2016.</a:t>
            </a:r>
            <a:endParaRPr lang="fr-FR" sz="900"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55633"/>
            <a:ext cx="4248309" cy="628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63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44624"/>
            <a:ext cx="8229600" cy="360040"/>
          </a:xfrm>
        </p:spPr>
        <p:txBody>
          <a:bodyPr>
            <a:normAutofit fontScale="90000"/>
          </a:bodyPr>
          <a:lstStyle/>
          <a:p>
            <a:r>
              <a:rPr lang="fr-FR" sz="1800" dirty="0" smtClean="0"/>
              <a:t>CA 2017- Budget Principal- SECTION DE FONCTIONNEMENT </a:t>
            </a:r>
            <a:endParaRPr lang="fr-FR" sz="1800" dirty="0"/>
          </a:p>
        </p:txBody>
      </p:sp>
      <p:sp>
        <p:nvSpPr>
          <p:cNvPr id="4" name="Espace réservé du numéro de diapositive 3"/>
          <p:cNvSpPr>
            <a:spLocks noGrp="1"/>
          </p:cNvSpPr>
          <p:nvPr>
            <p:ph type="sldNum" sz="quarter" idx="12"/>
          </p:nvPr>
        </p:nvSpPr>
        <p:spPr/>
        <p:txBody>
          <a:bodyPr/>
          <a:lstStyle/>
          <a:p>
            <a:fld id="{EFF727F6-8829-48E8-981A-7E987D525E7A}" type="slidenum">
              <a:rPr lang="fr-FR" smtClean="0"/>
              <a:t>5</a:t>
            </a:fld>
            <a:endParaRPr lang="fr-FR" dirty="0"/>
          </a:p>
        </p:txBody>
      </p:sp>
      <p:sp>
        <p:nvSpPr>
          <p:cNvPr id="3" name="ZoneTexte 2"/>
          <p:cNvSpPr txBox="1"/>
          <p:nvPr/>
        </p:nvSpPr>
        <p:spPr>
          <a:xfrm>
            <a:off x="273177" y="4461250"/>
            <a:ext cx="4538655" cy="2292935"/>
          </a:xfrm>
          <a:prstGeom prst="rect">
            <a:avLst/>
          </a:prstGeom>
          <a:solidFill>
            <a:schemeClr val="bg1">
              <a:lumMod val="95000"/>
            </a:schemeClr>
          </a:solidFill>
          <a:ln>
            <a:solidFill>
              <a:schemeClr val="tx1">
                <a:lumMod val="25000"/>
                <a:lumOff val="75000"/>
              </a:schemeClr>
            </a:solidFill>
          </a:ln>
        </p:spPr>
        <p:txBody>
          <a:bodyPr wrap="square" rtlCol="0">
            <a:spAutoFit/>
          </a:bodyPr>
          <a:lstStyle/>
          <a:p>
            <a:pPr marL="171450" indent="-171450">
              <a:buFontTx/>
              <a:buChar char="-"/>
            </a:pPr>
            <a:r>
              <a:rPr lang="fr-FR" sz="1100" b="1" dirty="0" smtClean="0">
                <a:latin typeface="Calibri" panose="020F0502020204030204" pitchFamily="34" charset="0"/>
              </a:rPr>
              <a:t>Dépenses réelles de fonctionnement : 42 055 869,71 €  :</a:t>
            </a:r>
          </a:p>
          <a:p>
            <a:endParaRPr lang="fr-FR" sz="1100" b="1" dirty="0" smtClean="0">
              <a:latin typeface="Calibri" panose="020F0502020204030204" pitchFamily="34" charset="0"/>
            </a:endParaRPr>
          </a:p>
          <a:p>
            <a:pPr marL="628650" lvl="1" indent="-171450">
              <a:buFont typeface="Wingdings" panose="05000000000000000000" pitchFamily="2" charset="2"/>
              <a:buChar char="ü"/>
            </a:pPr>
            <a:r>
              <a:rPr lang="fr-FR" sz="1100" b="1" dirty="0" smtClean="0">
                <a:latin typeface="Calibri" panose="020F0502020204030204" pitchFamily="34" charset="0"/>
              </a:rPr>
              <a:t>- 4,5 % par rapport à 2016 </a:t>
            </a:r>
            <a:r>
              <a:rPr lang="fr-FR" sz="1100" dirty="0" smtClean="0">
                <a:latin typeface="Calibri" panose="020F0502020204030204" pitchFamily="34" charset="0"/>
              </a:rPr>
              <a:t>: - 1,999 M d’€ </a:t>
            </a:r>
          </a:p>
          <a:p>
            <a:pPr marL="628650" indent="-184150">
              <a:buFont typeface="Wingdings" panose="05000000000000000000" pitchFamily="2" charset="2"/>
              <a:buChar char="ü"/>
            </a:pPr>
            <a:r>
              <a:rPr lang="fr-FR" sz="1100" b="1" dirty="0" smtClean="0">
                <a:latin typeface="Calibri" panose="020F0502020204030204" pitchFamily="34" charset="0"/>
              </a:rPr>
              <a:t>Taux de réalisation </a:t>
            </a:r>
            <a:r>
              <a:rPr lang="fr-FR" sz="1100" dirty="0" smtClean="0">
                <a:latin typeface="Calibri" panose="020F0502020204030204" pitchFamily="34" charset="0"/>
              </a:rPr>
              <a:t>par rapport au budget ouvert : </a:t>
            </a:r>
            <a:r>
              <a:rPr lang="fr-FR" sz="1100" b="1" dirty="0" smtClean="0">
                <a:latin typeface="Calibri" panose="020F0502020204030204" pitchFamily="34" charset="0"/>
              </a:rPr>
              <a:t>97,6 %</a:t>
            </a:r>
            <a:r>
              <a:rPr lang="fr-FR" sz="1100" dirty="0" smtClean="0">
                <a:latin typeface="Calibri" panose="020F0502020204030204" pitchFamily="34" charset="0"/>
              </a:rPr>
              <a:t> (-1,034 M d’€ par rapport au budget ouvert)</a:t>
            </a:r>
          </a:p>
          <a:p>
            <a:endParaRPr lang="fr-FR" sz="1100" dirty="0" smtClean="0">
              <a:latin typeface="Calibri" panose="020F0502020204030204" pitchFamily="34" charset="0"/>
            </a:endParaRPr>
          </a:p>
          <a:p>
            <a:pPr marL="182563" indent="-182563">
              <a:buFontTx/>
              <a:buChar char="-"/>
            </a:pPr>
            <a:r>
              <a:rPr lang="fr-FR" sz="1100" b="1" dirty="0" smtClean="0">
                <a:latin typeface="Calibri" panose="020F0502020204030204" pitchFamily="34" charset="0"/>
              </a:rPr>
              <a:t>Recettes réelles de fonctionnement : 47 004 076,69  € </a:t>
            </a:r>
          </a:p>
          <a:p>
            <a:endParaRPr lang="fr-FR" sz="1100" b="1" dirty="0" smtClean="0">
              <a:latin typeface="Calibri" panose="020F0502020204030204" pitchFamily="34" charset="0"/>
            </a:endParaRPr>
          </a:p>
          <a:p>
            <a:pPr marL="615950" indent="-171450">
              <a:buFont typeface="Wingdings" panose="05000000000000000000" pitchFamily="2" charset="2"/>
              <a:buChar char="ü"/>
            </a:pPr>
            <a:r>
              <a:rPr lang="fr-FR" sz="1100" b="1" dirty="0" smtClean="0">
                <a:latin typeface="Calibri" panose="020F0502020204030204" pitchFamily="34" charset="0"/>
              </a:rPr>
              <a:t>- 2,9 % </a:t>
            </a:r>
            <a:r>
              <a:rPr lang="fr-FR" sz="1100" dirty="0" smtClean="0">
                <a:latin typeface="Calibri" panose="020F0502020204030204" pitchFamily="34" charset="0"/>
              </a:rPr>
              <a:t>par rapport à 2016 (-1,380 M d’€)</a:t>
            </a:r>
          </a:p>
          <a:p>
            <a:pPr marL="615950" indent="-171450">
              <a:buFont typeface="Wingdings" panose="05000000000000000000" pitchFamily="2" charset="2"/>
              <a:buChar char="ü"/>
            </a:pPr>
            <a:r>
              <a:rPr lang="fr-FR" sz="1100" dirty="0" smtClean="0">
                <a:latin typeface="Calibri" panose="020F0502020204030204" pitchFamily="34" charset="0"/>
              </a:rPr>
              <a:t>Taux de réalisation : </a:t>
            </a:r>
            <a:r>
              <a:rPr lang="fr-FR" sz="1100" b="1" dirty="0" smtClean="0">
                <a:latin typeface="Calibri" panose="020F0502020204030204" pitchFamily="34" charset="0"/>
              </a:rPr>
              <a:t>103,7 %  </a:t>
            </a:r>
            <a:r>
              <a:rPr lang="fr-FR" sz="1100" dirty="0" smtClean="0">
                <a:latin typeface="Calibri" panose="020F0502020204030204" pitchFamily="34" charset="0"/>
              </a:rPr>
              <a:t>(+ 1,665 M d’€ par rapport au budget ouvert)</a:t>
            </a:r>
          </a:p>
          <a:p>
            <a:pPr marL="444500"/>
            <a:endParaRPr lang="fr-FR" sz="1100" dirty="0" smtClean="0">
              <a:latin typeface="Calibri" panose="020F0502020204030204" pitchFamily="34" charset="0"/>
            </a:endParaRPr>
          </a:p>
          <a:p>
            <a:pPr marL="258763" indent="-171450">
              <a:buFont typeface="Wingdings" panose="05000000000000000000" pitchFamily="2" charset="2"/>
              <a:buChar char="Ø"/>
            </a:pPr>
            <a:r>
              <a:rPr lang="fr-FR" sz="1100" dirty="0" smtClean="0">
                <a:latin typeface="Calibri" panose="020F0502020204030204" pitchFamily="34" charset="0"/>
              </a:rPr>
              <a:t>Après </a:t>
            </a:r>
            <a:r>
              <a:rPr lang="fr-FR" sz="1100" dirty="0">
                <a:latin typeface="Calibri" panose="020F0502020204030204" pitchFamily="34" charset="0"/>
              </a:rPr>
              <a:t>une baisse continue depuis </a:t>
            </a:r>
            <a:r>
              <a:rPr lang="fr-FR" sz="1100" dirty="0" smtClean="0">
                <a:latin typeface="Calibri" panose="020F0502020204030204" pitchFamily="34" charset="0"/>
              </a:rPr>
              <a:t>2014, l’épargne </a:t>
            </a:r>
            <a:r>
              <a:rPr lang="fr-FR" sz="1100" dirty="0">
                <a:latin typeface="Calibri" panose="020F0502020204030204" pitchFamily="34" charset="0"/>
              </a:rPr>
              <a:t>se redresse en </a:t>
            </a:r>
            <a:r>
              <a:rPr lang="fr-FR" sz="1100" dirty="0" smtClean="0">
                <a:latin typeface="Calibri" panose="020F0502020204030204" pitchFamily="34" charset="0"/>
              </a:rPr>
              <a:t>2017.</a:t>
            </a:r>
          </a:p>
        </p:txBody>
      </p:sp>
      <p:graphicFrame>
        <p:nvGraphicFramePr>
          <p:cNvPr id="24" name="Graphique 23"/>
          <p:cNvGraphicFramePr>
            <a:graphicFrameLocks/>
          </p:cNvGraphicFramePr>
          <p:nvPr>
            <p:extLst>
              <p:ext uri="{D42A27DB-BD31-4B8C-83A1-F6EECF244321}">
                <p14:modId xmlns:p14="http://schemas.microsoft.com/office/powerpoint/2010/main" val="2034852755"/>
              </p:ext>
            </p:extLst>
          </p:nvPr>
        </p:nvGraphicFramePr>
        <p:xfrm>
          <a:off x="5148064" y="3938177"/>
          <a:ext cx="3914517" cy="1800200"/>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p:cNvSpPr txBox="1"/>
          <p:nvPr/>
        </p:nvSpPr>
        <p:spPr>
          <a:xfrm>
            <a:off x="5220072" y="6030625"/>
            <a:ext cx="3744416" cy="338554"/>
          </a:xfrm>
          <a:prstGeom prst="rect">
            <a:avLst/>
          </a:prstGeom>
          <a:noFill/>
        </p:spPr>
        <p:txBody>
          <a:bodyPr wrap="square" rtlCol="0">
            <a:spAutoFit/>
          </a:bodyPr>
          <a:lstStyle/>
          <a:p>
            <a:r>
              <a:rPr lang="fr-FR" sz="800" i="1" dirty="0" smtClean="0"/>
              <a:t>Epargne : (recettes réelles de fonctionnement hors produits des cessions – dépenses réelles de fonctionnement)</a:t>
            </a:r>
            <a:endParaRPr lang="fr-FR" sz="800" i="1" dirty="0"/>
          </a:p>
        </p:txBody>
      </p:sp>
      <p:graphicFrame>
        <p:nvGraphicFramePr>
          <p:cNvPr id="28" name="Graphique 27"/>
          <p:cNvGraphicFramePr>
            <a:graphicFrameLocks/>
          </p:cNvGraphicFramePr>
          <p:nvPr>
            <p:extLst>
              <p:ext uri="{D42A27DB-BD31-4B8C-83A1-F6EECF244321}">
                <p14:modId xmlns:p14="http://schemas.microsoft.com/office/powerpoint/2010/main" val="87607399"/>
              </p:ext>
            </p:extLst>
          </p:nvPr>
        </p:nvGraphicFramePr>
        <p:xfrm>
          <a:off x="5148062" y="764704"/>
          <a:ext cx="3752003"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476673"/>
            <a:ext cx="4896544"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5" y="2636912"/>
            <a:ext cx="4896543"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706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99392"/>
            <a:ext cx="8229600" cy="447328"/>
          </a:xfrm>
        </p:spPr>
        <p:txBody>
          <a:bodyPr>
            <a:normAutofit/>
          </a:bodyPr>
          <a:lstStyle/>
          <a:p>
            <a:r>
              <a:rPr lang="fr-FR" sz="2000" dirty="0" smtClean="0"/>
              <a:t>Budget Principal- Recettes de fonctionnement 2017</a:t>
            </a:r>
            <a:endParaRPr lang="fr-FR" sz="2000" dirty="0"/>
          </a:p>
        </p:txBody>
      </p:sp>
      <p:sp>
        <p:nvSpPr>
          <p:cNvPr id="4" name="Espace réservé du numéro de diapositive 3"/>
          <p:cNvSpPr>
            <a:spLocks noGrp="1"/>
          </p:cNvSpPr>
          <p:nvPr>
            <p:ph type="sldNum" sz="quarter" idx="12"/>
          </p:nvPr>
        </p:nvSpPr>
        <p:spPr/>
        <p:txBody>
          <a:bodyPr/>
          <a:lstStyle/>
          <a:p>
            <a:fld id="{EFF727F6-8829-48E8-981A-7E987D525E7A}" type="slidenum">
              <a:rPr lang="fr-FR" smtClean="0"/>
              <a:t>6</a:t>
            </a:fld>
            <a:endParaRPr lang="fr-FR" dirty="0"/>
          </a:p>
        </p:txBody>
      </p:sp>
      <p:sp>
        <p:nvSpPr>
          <p:cNvPr id="5" name="ZoneTexte 4"/>
          <p:cNvSpPr txBox="1"/>
          <p:nvPr/>
        </p:nvSpPr>
        <p:spPr>
          <a:xfrm>
            <a:off x="80120" y="332656"/>
            <a:ext cx="3405350" cy="6647974"/>
          </a:xfrm>
          <a:prstGeom prst="rect">
            <a:avLst/>
          </a:prstGeom>
          <a:noFill/>
          <a:ln>
            <a:solidFill>
              <a:schemeClr val="tx1">
                <a:lumMod val="25000"/>
                <a:lumOff val="75000"/>
              </a:schemeClr>
            </a:solidFill>
          </a:ln>
        </p:spPr>
        <p:txBody>
          <a:bodyPr wrap="square" rtlCol="0">
            <a:spAutoFit/>
          </a:bodyPr>
          <a:lstStyle/>
          <a:p>
            <a:pPr algn="just"/>
            <a:r>
              <a:rPr lang="fr-FR" sz="1000" b="1" dirty="0">
                <a:solidFill>
                  <a:srgbClr val="292934"/>
                </a:solidFill>
              </a:rPr>
              <a:t>L</a:t>
            </a:r>
            <a:r>
              <a:rPr lang="fr-FR" sz="1000" b="1" dirty="0" smtClean="0">
                <a:solidFill>
                  <a:srgbClr val="292934"/>
                </a:solidFill>
              </a:rPr>
              <a:t>es recettes de fonctionnement sont supérieures à la prévision à hauteur de 1,66 M d’€. </a:t>
            </a:r>
          </a:p>
          <a:p>
            <a:pPr algn="just"/>
            <a:r>
              <a:rPr lang="fr-FR" sz="900" b="1" dirty="0" smtClean="0">
                <a:solidFill>
                  <a:srgbClr val="292934"/>
                </a:solidFill>
              </a:rPr>
              <a:t>Cette situation présente un caractère exceptionnel ou/ et ponctuel, avec notamment :</a:t>
            </a:r>
          </a:p>
          <a:p>
            <a:pPr algn="just"/>
            <a:endParaRPr lang="fr-FR" sz="1000" dirty="0" smtClean="0"/>
          </a:p>
          <a:p>
            <a:pPr algn="just"/>
            <a:r>
              <a:rPr lang="fr-FR" sz="900" dirty="0" smtClean="0"/>
              <a:t>- </a:t>
            </a:r>
            <a:r>
              <a:rPr lang="fr-FR" sz="900" b="1" dirty="0" smtClean="0">
                <a:solidFill>
                  <a:srgbClr val="0070C0"/>
                </a:solidFill>
              </a:rPr>
              <a:t>Dotations de l’Etat (chapitre 74)</a:t>
            </a:r>
            <a:r>
              <a:rPr lang="fr-FR" sz="900" dirty="0" smtClean="0">
                <a:solidFill>
                  <a:srgbClr val="0070C0"/>
                </a:solidFill>
              </a:rPr>
              <a:t> </a:t>
            </a:r>
            <a:r>
              <a:rPr lang="fr-FR" sz="900" dirty="0" smtClean="0"/>
              <a:t>: </a:t>
            </a:r>
            <a:r>
              <a:rPr lang="fr-FR" sz="900" b="1" dirty="0" smtClean="0"/>
              <a:t>8,052 M d’€ ( + 741 000 € par rapport à la prévision</a:t>
            </a:r>
            <a:r>
              <a:rPr lang="fr-FR" sz="900" dirty="0" smtClean="0"/>
              <a:t>), suite à revalorisation de la valeur de point pour le calcul de la DGF des agglos, et sous- estimation de la DGF suite aux sorties des communes.</a:t>
            </a:r>
          </a:p>
          <a:p>
            <a:r>
              <a:rPr lang="fr-FR" sz="900" dirty="0" smtClean="0"/>
              <a:t>(- 11,7 % / 2016)</a:t>
            </a:r>
          </a:p>
          <a:p>
            <a:endParaRPr lang="fr-FR" sz="900" dirty="0" smtClean="0"/>
          </a:p>
          <a:p>
            <a:pPr algn="just"/>
            <a:r>
              <a:rPr lang="fr-FR" sz="900" dirty="0" smtClean="0"/>
              <a:t>- </a:t>
            </a:r>
            <a:r>
              <a:rPr lang="fr-FR" sz="900" b="1" dirty="0" smtClean="0">
                <a:solidFill>
                  <a:srgbClr val="0070C0"/>
                </a:solidFill>
              </a:rPr>
              <a:t>Fiscalité (chapitre 73) :</a:t>
            </a:r>
          </a:p>
          <a:p>
            <a:pPr marL="171450" indent="-171450" algn="just">
              <a:buFontTx/>
              <a:buChar char="-"/>
            </a:pPr>
            <a:r>
              <a:rPr lang="fr-FR" sz="900" b="1" dirty="0" smtClean="0"/>
              <a:t>des </a:t>
            </a:r>
            <a:r>
              <a:rPr lang="fr-FR" sz="900" b="1" dirty="0"/>
              <a:t>rôles supplémentaires conséquents : 404 000 €</a:t>
            </a:r>
            <a:r>
              <a:rPr lang="fr-FR" sz="900" dirty="0"/>
              <a:t>, </a:t>
            </a:r>
            <a:r>
              <a:rPr lang="fr-FR" sz="900" dirty="0" smtClean="0"/>
              <a:t>non prévus, suite </a:t>
            </a:r>
            <a:r>
              <a:rPr lang="fr-FR" sz="900" dirty="0"/>
              <a:t>aux travaux d’optimisation conduits </a:t>
            </a:r>
            <a:r>
              <a:rPr lang="fr-FR" sz="900" dirty="0" smtClean="0"/>
              <a:t>avec </a:t>
            </a:r>
            <a:r>
              <a:rPr lang="fr-FR" sz="900" dirty="0"/>
              <a:t>l’appui d’un cabinet spécialisé</a:t>
            </a:r>
            <a:r>
              <a:rPr lang="fr-FR" sz="900" dirty="0" smtClean="0"/>
              <a:t>.</a:t>
            </a:r>
          </a:p>
          <a:p>
            <a:pPr marL="171450" indent="-171450" algn="just">
              <a:buFontTx/>
              <a:buChar char="-"/>
            </a:pPr>
            <a:endParaRPr lang="fr-FR" sz="900" dirty="0" smtClean="0"/>
          </a:p>
          <a:p>
            <a:pPr marL="182563" indent="-182563" algn="just"/>
            <a:r>
              <a:rPr lang="fr-FR" sz="900" dirty="0" smtClean="0"/>
              <a:t>- </a:t>
            </a:r>
            <a:r>
              <a:rPr lang="fr-FR" sz="900" b="1" dirty="0" smtClean="0"/>
              <a:t>   des recettes de TASCOM ponctuellement supérieures à la prévision (+ 204 K€) :</a:t>
            </a:r>
          </a:p>
          <a:p>
            <a:pPr algn="just"/>
            <a:r>
              <a:rPr lang="fr-FR" sz="900" dirty="0" smtClean="0"/>
              <a:t>Cet impôt est perçu sur les surfaces de vente de plus de 400 m2 (dont le CA excède 460 K€), et payé en n +1 par le contribuable. Depuis 2014, l’Etat perçoit une majoration de 50% du produit de TASCOM des surfaces de vente de plus de 2500 m2.</a:t>
            </a:r>
          </a:p>
          <a:p>
            <a:pPr algn="just"/>
            <a:endParaRPr lang="fr-FR" sz="900" dirty="0"/>
          </a:p>
          <a:p>
            <a:pPr algn="just"/>
            <a:r>
              <a:rPr lang="fr-FR" sz="900" dirty="0" smtClean="0"/>
              <a:t>En 2017, l’Etat a modifié le rythme de perception, avec versement d’un acompte de 50 % de la taxe de l’année n, disposition appliquée également aux collectivités locales.</a:t>
            </a:r>
          </a:p>
          <a:p>
            <a:pPr algn="just"/>
            <a:endParaRPr lang="fr-FR" sz="900" dirty="0" smtClean="0"/>
          </a:p>
          <a:p>
            <a:pPr algn="just"/>
            <a:r>
              <a:rPr lang="fr-FR" sz="900" dirty="0" smtClean="0"/>
              <a:t>D’où une progression du produit de TASCOM des établissements de + de 2500 m2 en 2017. Ces établissements ont versé :</a:t>
            </a:r>
          </a:p>
          <a:p>
            <a:pPr algn="just"/>
            <a:r>
              <a:rPr lang="fr-FR" sz="900" dirty="0" smtClean="0"/>
              <a:t>-En 2017 : taxe pour l’année 2016 et acompte de 50 % sur la taxe 2017. </a:t>
            </a:r>
          </a:p>
          <a:p>
            <a:pPr algn="just"/>
            <a:r>
              <a:rPr lang="fr-FR" sz="900" dirty="0" smtClean="0"/>
              <a:t>-En 2018, sera versé le solde de l’année 2017 et l’acompte de 50 % de la taxe 2018. </a:t>
            </a:r>
          </a:p>
          <a:p>
            <a:pPr marL="171450" indent="-171450" algn="just">
              <a:buFont typeface="Wingdings" panose="05000000000000000000" pitchFamily="2" charset="2"/>
              <a:buChar char="Ø"/>
            </a:pPr>
            <a:r>
              <a:rPr lang="fr-FR" sz="900" b="1" i="1" dirty="0" smtClean="0"/>
              <a:t>Un effet ponctuel estimé à environ + 255 K€ pour l’agglomération (2017).</a:t>
            </a:r>
          </a:p>
          <a:p>
            <a:endParaRPr lang="fr-FR" sz="900" dirty="0" smtClean="0"/>
          </a:p>
          <a:p>
            <a:pPr algn="just"/>
            <a:r>
              <a:rPr lang="fr-FR" sz="900" dirty="0" smtClean="0"/>
              <a:t>- </a:t>
            </a:r>
            <a:r>
              <a:rPr lang="fr-FR" sz="900" b="1" dirty="0" smtClean="0">
                <a:solidFill>
                  <a:srgbClr val="0070C0"/>
                </a:solidFill>
              </a:rPr>
              <a:t>FCTVA </a:t>
            </a:r>
            <a:r>
              <a:rPr lang="fr-FR" sz="900" dirty="0" smtClean="0">
                <a:solidFill>
                  <a:srgbClr val="0070C0"/>
                </a:solidFill>
              </a:rPr>
              <a:t>(chapitre 74)</a:t>
            </a:r>
            <a:r>
              <a:rPr lang="fr-FR" sz="900" dirty="0" smtClean="0"/>
              <a:t> : le FCTVA sur les dépenses de fonctionnement était prévu en investissement (conformément à la M14, avant changement intervenu en 2017) et a été perçu en fonctionnement : 57 000 € (non prévus en fonctionnement).</a:t>
            </a:r>
          </a:p>
          <a:p>
            <a:pPr algn="just"/>
            <a:endParaRPr lang="fr-FR" sz="900" dirty="0" smtClean="0"/>
          </a:p>
          <a:p>
            <a:pPr algn="just"/>
            <a:r>
              <a:rPr lang="fr-FR" sz="900" dirty="0" smtClean="0"/>
              <a:t>-  </a:t>
            </a:r>
            <a:r>
              <a:rPr lang="fr-FR" sz="900" b="1" dirty="0" smtClean="0">
                <a:solidFill>
                  <a:srgbClr val="0070C0"/>
                </a:solidFill>
              </a:rPr>
              <a:t>Produits </a:t>
            </a:r>
            <a:r>
              <a:rPr lang="fr-FR" sz="900" b="1" dirty="0">
                <a:solidFill>
                  <a:srgbClr val="0070C0"/>
                </a:solidFill>
              </a:rPr>
              <a:t>des soutiens et </a:t>
            </a:r>
            <a:r>
              <a:rPr lang="fr-FR" sz="900" b="1" dirty="0" smtClean="0">
                <a:solidFill>
                  <a:srgbClr val="0070C0"/>
                </a:solidFill>
              </a:rPr>
              <a:t>ventes-  secteur OM </a:t>
            </a:r>
            <a:r>
              <a:rPr lang="fr-FR" sz="900" dirty="0">
                <a:solidFill>
                  <a:srgbClr val="0070C0"/>
                </a:solidFill>
              </a:rPr>
              <a:t>( chapitre 74) </a:t>
            </a:r>
            <a:r>
              <a:rPr lang="fr-FR" sz="900" dirty="0"/>
              <a:t>:  +141 K€ </a:t>
            </a:r>
            <a:r>
              <a:rPr lang="fr-FR" sz="900" dirty="0" smtClean="0"/>
              <a:t>par rapport à la prévision (avec </a:t>
            </a:r>
            <a:r>
              <a:rPr lang="fr-FR" sz="900" dirty="0"/>
              <a:t>la revente de journaux </a:t>
            </a:r>
            <a:r>
              <a:rPr lang="fr-FR" sz="900" dirty="0" smtClean="0"/>
              <a:t>– papiers, qui </a:t>
            </a:r>
            <a:r>
              <a:rPr lang="fr-FR" sz="900" dirty="0"/>
              <a:t>trouvent aujourd’hui valeur marchande (+91 K€</a:t>
            </a:r>
            <a:r>
              <a:rPr lang="fr-FR" sz="900" dirty="0" smtClean="0"/>
              <a:t>), et décalages de perception de soutiens.</a:t>
            </a:r>
            <a:endParaRPr lang="fr-FR" sz="900" dirty="0"/>
          </a:p>
        </p:txBody>
      </p:sp>
      <p:sp>
        <p:nvSpPr>
          <p:cNvPr id="7" name="ZoneTexte 6"/>
          <p:cNvSpPr txBox="1"/>
          <p:nvPr/>
        </p:nvSpPr>
        <p:spPr>
          <a:xfrm>
            <a:off x="3743764" y="2852936"/>
            <a:ext cx="5195205" cy="2092881"/>
          </a:xfrm>
          <a:prstGeom prst="rect">
            <a:avLst/>
          </a:prstGeom>
          <a:noFill/>
          <a:ln>
            <a:solidFill>
              <a:schemeClr val="bg1">
                <a:lumMod val="75000"/>
              </a:schemeClr>
            </a:solidFill>
          </a:ln>
        </p:spPr>
        <p:txBody>
          <a:bodyPr wrap="square" rtlCol="0">
            <a:spAutoFit/>
          </a:bodyPr>
          <a:lstStyle/>
          <a:p>
            <a:pPr algn="just"/>
            <a:r>
              <a:rPr lang="fr-FR" sz="1000" b="1" dirty="0" smtClean="0"/>
              <a:t>Principales recettes ponctuelles  :</a:t>
            </a:r>
          </a:p>
          <a:p>
            <a:pPr algn="just"/>
            <a:endParaRPr lang="fr-FR" sz="1000" dirty="0" smtClean="0"/>
          </a:p>
          <a:p>
            <a:pPr algn="just"/>
            <a:r>
              <a:rPr lang="fr-FR" sz="1000" dirty="0" smtClean="0"/>
              <a:t>- </a:t>
            </a:r>
            <a:r>
              <a:rPr lang="fr-FR" sz="1000" b="1" dirty="0" smtClean="0"/>
              <a:t>Subvention </a:t>
            </a:r>
            <a:r>
              <a:rPr lang="fr-FR" sz="1000" dirty="0" smtClean="0"/>
              <a:t>de fonctionnement en provenance du Département pour aide à la Petite Enfance, au titre du contrat départemental, perçue avec retard (197 000 €).</a:t>
            </a:r>
          </a:p>
          <a:p>
            <a:pPr algn="just"/>
            <a:endParaRPr lang="fr-FR" sz="1000" dirty="0"/>
          </a:p>
          <a:p>
            <a:pPr algn="just"/>
            <a:r>
              <a:rPr lang="fr-FR" sz="1000" dirty="0" smtClean="0"/>
              <a:t>-</a:t>
            </a:r>
            <a:r>
              <a:rPr lang="fr-FR" sz="1000" b="1" dirty="0" smtClean="0"/>
              <a:t>Refacturation </a:t>
            </a:r>
            <a:r>
              <a:rPr lang="fr-FR" sz="1000" b="1" dirty="0"/>
              <a:t>de frais de fonctionnement </a:t>
            </a:r>
            <a:r>
              <a:rPr lang="fr-FR" sz="1000" dirty="0"/>
              <a:t>suite au portage de la compétence OM pour la commune déléguée de </a:t>
            </a:r>
            <a:r>
              <a:rPr lang="fr-FR" sz="1000" dirty="0" err="1"/>
              <a:t>Liergues</a:t>
            </a:r>
            <a:r>
              <a:rPr lang="fr-FR" sz="1000" dirty="0"/>
              <a:t>, </a:t>
            </a:r>
            <a:r>
              <a:rPr lang="fr-FR" sz="1000" dirty="0" smtClean="0"/>
              <a:t>(</a:t>
            </a:r>
            <a:r>
              <a:rPr lang="fr-FR" sz="1000" dirty="0"/>
              <a:t>52K</a:t>
            </a:r>
            <a:r>
              <a:rPr lang="fr-FR" sz="1000" dirty="0" smtClean="0"/>
              <a:t>€ (produits exceptionnels)) et Petite Enfance (100 K€) (atténuation de charges).</a:t>
            </a:r>
          </a:p>
          <a:p>
            <a:pPr algn="just"/>
            <a:endParaRPr lang="fr-FR" sz="1000" dirty="0"/>
          </a:p>
          <a:p>
            <a:pPr algn="just"/>
            <a:endParaRPr lang="fr-FR" sz="1000" dirty="0"/>
          </a:p>
          <a:p>
            <a:pPr algn="just"/>
            <a:r>
              <a:rPr lang="fr-FR" sz="1000" dirty="0" smtClean="0"/>
              <a:t>- </a:t>
            </a:r>
            <a:r>
              <a:rPr lang="fr-FR" sz="1000" i="1" dirty="0" smtClean="0"/>
              <a:t>A noter également la perception du produit de la cession d’un terrain au </a:t>
            </a:r>
            <a:r>
              <a:rPr lang="fr-FR" sz="1000" i="1" dirty="0" err="1" smtClean="0"/>
              <a:t>Garet</a:t>
            </a:r>
            <a:r>
              <a:rPr lang="fr-FR" sz="1000" i="1" dirty="0" smtClean="0"/>
              <a:t> (176 K€), dont la prévision est inscrite en investissement (conformément à la M14).</a:t>
            </a:r>
          </a:p>
          <a:p>
            <a:pPr algn="just"/>
            <a:endParaRPr lang="fr-FR" sz="1000" dirty="0" smtClean="0"/>
          </a:p>
        </p:txBody>
      </p:sp>
      <p:sp>
        <p:nvSpPr>
          <p:cNvPr id="10" name="ZoneTexte 9"/>
          <p:cNvSpPr txBox="1"/>
          <p:nvPr/>
        </p:nvSpPr>
        <p:spPr>
          <a:xfrm>
            <a:off x="3764980" y="5229200"/>
            <a:ext cx="5152771" cy="1323439"/>
          </a:xfrm>
          <a:prstGeom prst="rect">
            <a:avLst/>
          </a:prstGeom>
          <a:solidFill>
            <a:schemeClr val="bg1">
              <a:lumMod val="95000"/>
            </a:schemeClr>
          </a:solidFill>
        </p:spPr>
        <p:txBody>
          <a:bodyPr wrap="square" rtlCol="0">
            <a:spAutoFit/>
          </a:bodyPr>
          <a:lstStyle/>
          <a:p>
            <a:pPr algn="just"/>
            <a:r>
              <a:rPr lang="fr-FR" sz="1000" b="1" i="1" dirty="0" smtClean="0"/>
              <a:t>Par rapport à 2016, </a:t>
            </a:r>
          </a:p>
          <a:p>
            <a:pPr algn="just"/>
            <a:r>
              <a:rPr lang="fr-FR" sz="1000" i="1" dirty="0"/>
              <a:t>L</a:t>
            </a:r>
            <a:r>
              <a:rPr lang="fr-FR" sz="1000" i="1" dirty="0" smtClean="0"/>
              <a:t>es recettes 2017 enregistrent une baisse de 2,9 % par rapport à 2016, et diminuent sur l’ensemble des postes, à l’exception des atténuations </a:t>
            </a:r>
            <a:r>
              <a:rPr lang="fr-FR" sz="1000" i="1" dirty="0"/>
              <a:t>de </a:t>
            </a:r>
            <a:r>
              <a:rPr lang="fr-FR" sz="1000" i="1" dirty="0" smtClean="0"/>
              <a:t>charges, </a:t>
            </a:r>
            <a:r>
              <a:rPr lang="fr-FR" sz="1000" i="1" dirty="0"/>
              <a:t>produits </a:t>
            </a:r>
            <a:r>
              <a:rPr lang="fr-FR" sz="1000" i="1" dirty="0" smtClean="0"/>
              <a:t>des services et produits exceptionnels.</a:t>
            </a:r>
          </a:p>
          <a:p>
            <a:pPr algn="just"/>
            <a:endParaRPr lang="fr-FR" sz="1000" i="1" dirty="0"/>
          </a:p>
          <a:p>
            <a:pPr algn="just"/>
            <a:r>
              <a:rPr lang="fr-FR" sz="1000" i="1" dirty="0" smtClean="0"/>
              <a:t>(A noter, l’effet de la plus juste affectation des personnels entre les budgets de la collectivité, expliquant la hausse des produits des services (chapitre 70) entre 2016 et 2017 à hauteur de 547 K€).</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5288" y="476672"/>
            <a:ext cx="551212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621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447328"/>
          </a:xfrm>
        </p:spPr>
        <p:txBody>
          <a:bodyPr>
            <a:normAutofit/>
          </a:bodyPr>
          <a:lstStyle/>
          <a:p>
            <a:r>
              <a:rPr lang="fr-FR" sz="2000" dirty="0" smtClean="0"/>
              <a:t>Budget Principal - Dépenses de fonctionnement 2017</a:t>
            </a:r>
            <a:endParaRPr lang="fr-FR" sz="2000" dirty="0"/>
          </a:p>
        </p:txBody>
      </p:sp>
      <p:sp>
        <p:nvSpPr>
          <p:cNvPr id="4" name="Espace réservé du numéro de diapositive 3"/>
          <p:cNvSpPr>
            <a:spLocks noGrp="1"/>
          </p:cNvSpPr>
          <p:nvPr>
            <p:ph type="sldNum" sz="quarter" idx="12"/>
          </p:nvPr>
        </p:nvSpPr>
        <p:spPr/>
        <p:txBody>
          <a:bodyPr/>
          <a:lstStyle/>
          <a:p>
            <a:fld id="{EFF727F6-8829-48E8-981A-7E987D525E7A}" type="slidenum">
              <a:rPr lang="fr-FR" smtClean="0"/>
              <a:t>7</a:t>
            </a:fld>
            <a:endParaRPr lang="fr-FR" dirty="0"/>
          </a:p>
        </p:txBody>
      </p:sp>
      <p:sp>
        <p:nvSpPr>
          <p:cNvPr id="5" name="ZoneTexte 4"/>
          <p:cNvSpPr txBox="1"/>
          <p:nvPr/>
        </p:nvSpPr>
        <p:spPr>
          <a:xfrm>
            <a:off x="1009699" y="4077072"/>
            <a:ext cx="7056784" cy="2354491"/>
          </a:xfrm>
          <a:prstGeom prst="rect">
            <a:avLst/>
          </a:prstGeom>
          <a:noFill/>
          <a:ln>
            <a:solidFill>
              <a:schemeClr val="tx1">
                <a:lumMod val="25000"/>
                <a:lumOff val="75000"/>
              </a:schemeClr>
            </a:solidFill>
          </a:ln>
        </p:spPr>
        <p:txBody>
          <a:bodyPr wrap="square" rtlCol="0">
            <a:spAutoFit/>
          </a:bodyPr>
          <a:lstStyle/>
          <a:p>
            <a:pPr marL="171450" indent="-171450" algn="just">
              <a:buFont typeface="Wingdings" panose="05000000000000000000" pitchFamily="2" charset="2"/>
              <a:buChar char="§"/>
            </a:pPr>
            <a:r>
              <a:rPr lang="fr-FR" sz="1050" b="1" dirty="0" smtClean="0"/>
              <a:t>Les dépenses de fonctionnement sont inférieures à la prévision à hauteur de 1 033 783 € :</a:t>
            </a:r>
            <a:endParaRPr lang="fr-FR" sz="1050" dirty="0" smtClean="0"/>
          </a:p>
          <a:p>
            <a:pPr algn="just"/>
            <a:endParaRPr lang="fr-FR" sz="1050" dirty="0"/>
          </a:p>
          <a:p>
            <a:pPr marL="171450" indent="-171450" algn="just">
              <a:buFontTx/>
              <a:buChar char="-"/>
            </a:pPr>
            <a:r>
              <a:rPr lang="fr-FR" sz="1050" b="1" dirty="0" smtClean="0"/>
              <a:t>Dépenses de personnel </a:t>
            </a:r>
            <a:r>
              <a:rPr lang="fr-FR" sz="1050" dirty="0" smtClean="0"/>
              <a:t>: - 151 859 € par rapport à la prévision, avec notamment des vacances et suppressions de postes en 2017.</a:t>
            </a:r>
          </a:p>
          <a:p>
            <a:pPr marL="171450" indent="-171450" algn="just">
              <a:buFontTx/>
              <a:buChar char="-"/>
            </a:pPr>
            <a:endParaRPr lang="fr-FR" sz="1050" dirty="0"/>
          </a:p>
          <a:p>
            <a:pPr marL="171450" indent="-171450" algn="just">
              <a:buFontTx/>
              <a:buChar char="-"/>
            </a:pPr>
            <a:r>
              <a:rPr lang="fr-FR" sz="1050" b="1" dirty="0" smtClean="0"/>
              <a:t>Autres charges de gestion courante </a:t>
            </a:r>
            <a:r>
              <a:rPr lang="fr-FR" sz="1050" dirty="0" smtClean="0"/>
              <a:t>: dépenses inférieures à la prévision – 245 591 € : A noter que cet écart relève pour partie de décalages ou non réalisation d’actions des partenaires.</a:t>
            </a:r>
          </a:p>
          <a:p>
            <a:pPr marL="171450" indent="-171450" algn="just">
              <a:buFontTx/>
              <a:buChar char="-"/>
            </a:pPr>
            <a:endParaRPr lang="fr-FR" sz="1050" dirty="0"/>
          </a:p>
          <a:p>
            <a:pPr marL="171450" indent="-171450" algn="just">
              <a:buFontTx/>
              <a:buChar char="-"/>
            </a:pPr>
            <a:r>
              <a:rPr lang="fr-FR" sz="1050" b="1" dirty="0" smtClean="0"/>
              <a:t>Les charges à caractère général </a:t>
            </a:r>
            <a:r>
              <a:rPr lang="fr-FR" sz="1050" dirty="0" smtClean="0"/>
              <a:t>: - 496 000 € par rapport à la prévision.</a:t>
            </a:r>
          </a:p>
          <a:p>
            <a:pPr marL="285750" indent="-285750" algn="just">
              <a:buFontTx/>
              <a:buChar char="-"/>
            </a:pPr>
            <a:endParaRPr lang="fr-FR" sz="1050" dirty="0"/>
          </a:p>
          <a:p>
            <a:pPr marL="171450" indent="-171450" algn="just">
              <a:buFont typeface="Wingdings" panose="05000000000000000000" pitchFamily="2" charset="2"/>
              <a:buChar char="§"/>
            </a:pPr>
            <a:r>
              <a:rPr lang="fr-FR" sz="1050" b="1" dirty="0" smtClean="0"/>
              <a:t>Les dépenses de fonctionnement diminuent de 4,5 % par rapport à 2016.</a:t>
            </a:r>
          </a:p>
          <a:p>
            <a:pPr algn="just"/>
            <a:endParaRPr lang="fr-FR" sz="1050" dirty="0" smtClean="0"/>
          </a:p>
          <a:p>
            <a:pPr algn="just"/>
            <a:r>
              <a:rPr lang="fr-FR" sz="1050" dirty="0" smtClean="0"/>
              <a:t>NB : La mise en place de l’Attribution de compensation en investissement en 2017 a permis de contenir les dépenses de fonctionnement (221 000 €, basculés en dépenses d’investissement).</a:t>
            </a:r>
            <a:endParaRPr lang="fr-FR"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82677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94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36984"/>
            <a:ext cx="7272808" cy="367680"/>
          </a:xfrm>
        </p:spPr>
        <p:txBody>
          <a:bodyPr>
            <a:normAutofit fontScale="90000"/>
          </a:bodyPr>
          <a:lstStyle/>
          <a:p>
            <a:pPr algn="ctr"/>
            <a:r>
              <a:rPr lang="fr-FR" sz="2000" dirty="0" smtClean="0"/>
              <a:t>CA 2017 INVESTISSEMENT SYNTHESE</a:t>
            </a:r>
            <a:endParaRPr lang="fr-FR" sz="2800" dirty="0"/>
          </a:p>
        </p:txBody>
      </p:sp>
      <p:sp>
        <p:nvSpPr>
          <p:cNvPr id="3" name="Espace réservé du contenu 2"/>
          <p:cNvSpPr>
            <a:spLocks noGrp="1"/>
          </p:cNvSpPr>
          <p:nvPr>
            <p:ph idx="1"/>
          </p:nvPr>
        </p:nvSpPr>
        <p:spPr>
          <a:xfrm>
            <a:off x="179512" y="412210"/>
            <a:ext cx="3384376" cy="5472607"/>
          </a:xfrm>
          <a:ln>
            <a:solidFill>
              <a:srgbClr val="0070C0"/>
            </a:solidFill>
          </a:ln>
        </p:spPr>
        <p:txBody>
          <a:bodyPr>
            <a:noAutofit/>
          </a:bodyPr>
          <a:lstStyle/>
          <a:p>
            <a:pPr marL="87313" lvl="2" indent="-87313" algn="just">
              <a:buFont typeface="Wingdings" panose="05000000000000000000" pitchFamily="2" charset="2"/>
              <a:buChar char="ü"/>
            </a:pPr>
            <a:r>
              <a:rPr lang="fr-FR" sz="1100" b="1" dirty="0" smtClean="0">
                <a:solidFill>
                  <a:srgbClr val="0070C0"/>
                </a:solidFill>
                <a:latin typeface="Calibri" panose="020F0502020204030204" pitchFamily="34" charset="0"/>
              </a:rPr>
              <a:t>Dépenses réelles d’investissement :  6 216 126,91 €</a:t>
            </a:r>
          </a:p>
          <a:p>
            <a:pPr marL="0" lvl="2" indent="0" algn="just">
              <a:buNone/>
            </a:pPr>
            <a:r>
              <a:rPr lang="fr-FR" sz="1100" b="1" dirty="0" smtClean="0">
                <a:solidFill>
                  <a:srgbClr val="0070C0"/>
                </a:solidFill>
                <a:latin typeface="Calibri" panose="020F0502020204030204" pitchFamily="34" charset="0"/>
              </a:rPr>
              <a:t> + reports  3 512 101,30  €</a:t>
            </a:r>
          </a:p>
          <a:p>
            <a:pPr marL="0" lvl="2" indent="0" algn="just">
              <a:buNone/>
            </a:pPr>
            <a:r>
              <a:rPr lang="fr-FR" sz="1100" b="1" dirty="0" smtClean="0">
                <a:solidFill>
                  <a:srgbClr val="0070C0"/>
                </a:solidFill>
                <a:latin typeface="Calibri" panose="020F0502020204030204" pitchFamily="34" charset="0"/>
              </a:rPr>
              <a:t>   Total : 9 728 2228,21 €</a:t>
            </a:r>
            <a:endParaRPr lang="fr-FR" sz="1100" b="1" dirty="0">
              <a:solidFill>
                <a:srgbClr val="0070C0"/>
              </a:solidFill>
              <a:latin typeface="Calibri" panose="020F0502020204030204" pitchFamily="34" charset="0"/>
            </a:endParaRPr>
          </a:p>
          <a:p>
            <a:pPr marL="0" lvl="2" indent="0" algn="just">
              <a:buNone/>
            </a:pPr>
            <a:endParaRPr lang="fr-FR" sz="1100" b="1" dirty="0" smtClean="0">
              <a:solidFill>
                <a:srgbClr val="292934"/>
              </a:solidFill>
              <a:latin typeface="Calibri" panose="020F0502020204030204" pitchFamily="34" charset="0"/>
            </a:endParaRPr>
          </a:p>
          <a:p>
            <a:pPr marL="0" lvl="2" indent="0" algn="just">
              <a:buNone/>
            </a:pPr>
            <a:r>
              <a:rPr lang="fr-FR" sz="1100" b="1" dirty="0" smtClean="0">
                <a:solidFill>
                  <a:srgbClr val="292934"/>
                </a:solidFill>
                <a:latin typeface="Calibri" panose="020F0502020204030204" pitchFamily="34" charset="0"/>
              </a:rPr>
              <a:t>Dont :</a:t>
            </a:r>
          </a:p>
          <a:p>
            <a:pPr marL="87313" lvl="2" indent="-87313" algn="just">
              <a:buNone/>
            </a:pPr>
            <a:r>
              <a:rPr lang="fr-FR" sz="1100" b="1" dirty="0" smtClean="0">
                <a:solidFill>
                  <a:srgbClr val="292934"/>
                </a:solidFill>
                <a:latin typeface="Calibri" panose="020F0502020204030204" pitchFamily="34" charset="0"/>
              </a:rPr>
              <a:t>- </a:t>
            </a:r>
            <a:r>
              <a:rPr lang="fr-FR" sz="1100" b="1" dirty="0" smtClean="0">
                <a:latin typeface="Calibri" panose="020F0502020204030204" pitchFamily="34" charset="0"/>
              </a:rPr>
              <a:t>dépenses d’équipement </a:t>
            </a:r>
            <a:r>
              <a:rPr lang="fr-FR" sz="1100" dirty="0" smtClean="0">
                <a:solidFill>
                  <a:srgbClr val="292934"/>
                </a:solidFill>
                <a:latin typeface="Calibri" panose="020F0502020204030204" pitchFamily="34" charset="0"/>
              </a:rPr>
              <a:t>:  </a:t>
            </a:r>
            <a:r>
              <a:rPr lang="fr-FR" sz="1100" b="1" dirty="0" smtClean="0">
                <a:solidFill>
                  <a:srgbClr val="292934"/>
                </a:solidFill>
                <a:latin typeface="Calibri" panose="020F0502020204030204" pitchFamily="34" charset="0"/>
              </a:rPr>
              <a:t>4 598 584,39  €</a:t>
            </a:r>
          </a:p>
          <a:p>
            <a:pPr marL="87313" lvl="2" indent="-87313" algn="just">
              <a:buNone/>
            </a:pPr>
            <a:r>
              <a:rPr lang="fr-FR" sz="1100" dirty="0" smtClean="0">
                <a:solidFill>
                  <a:srgbClr val="292934"/>
                </a:solidFill>
                <a:latin typeface="Calibri" panose="020F0502020204030204" pitchFamily="34" charset="0"/>
              </a:rPr>
              <a:t>	</a:t>
            </a:r>
            <a:r>
              <a:rPr lang="fr-FR" sz="1100" b="1" dirty="0" smtClean="0">
                <a:solidFill>
                  <a:srgbClr val="292934"/>
                </a:solidFill>
                <a:latin typeface="Calibri" panose="020F0502020204030204" pitchFamily="34" charset="0"/>
              </a:rPr>
              <a:t>+ reports : 3 512 101,30 €</a:t>
            </a:r>
          </a:p>
          <a:p>
            <a:pPr marL="87313" lvl="2" indent="-87313" algn="just">
              <a:buNone/>
            </a:pPr>
            <a:r>
              <a:rPr lang="fr-FR" sz="1100" b="1" dirty="0" smtClean="0">
                <a:solidFill>
                  <a:srgbClr val="292934"/>
                </a:solidFill>
                <a:latin typeface="Calibri" panose="020F0502020204030204" pitchFamily="34" charset="0"/>
              </a:rPr>
              <a:t>	Total : 8 110 685,69 €  (7 770 930,15 € en 2016).</a:t>
            </a:r>
          </a:p>
          <a:p>
            <a:pPr marL="182563" lvl="3" indent="0" algn="just">
              <a:buNone/>
            </a:pPr>
            <a:r>
              <a:rPr lang="fr-FR" sz="1100" b="1" dirty="0" smtClean="0">
                <a:solidFill>
                  <a:srgbClr val="292934"/>
                </a:solidFill>
                <a:latin typeface="Calibri" panose="020F0502020204030204" pitchFamily="34" charset="0"/>
              </a:rPr>
              <a:t>Dont :</a:t>
            </a:r>
          </a:p>
          <a:p>
            <a:pPr marL="182563" lvl="2" indent="0" algn="just">
              <a:buFontTx/>
              <a:buChar char="-"/>
            </a:pPr>
            <a:r>
              <a:rPr lang="fr-FR" sz="1100" b="1" dirty="0" smtClean="0">
                <a:solidFill>
                  <a:srgbClr val="292934"/>
                </a:solidFill>
                <a:latin typeface="Calibri" panose="020F0502020204030204" pitchFamily="34" charset="0"/>
              </a:rPr>
              <a:t> Subventions d’équipement </a:t>
            </a:r>
            <a:r>
              <a:rPr lang="fr-FR" sz="1100" dirty="0" smtClean="0">
                <a:solidFill>
                  <a:srgbClr val="292934"/>
                </a:solidFill>
                <a:latin typeface="Calibri" panose="020F0502020204030204" pitchFamily="34" charset="0"/>
              </a:rPr>
              <a:t>: </a:t>
            </a:r>
            <a:r>
              <a:rPr lang="fr-FR" sz="1100" b="1" dirty="0" smtClean="0">
                <a:solidFill>
                  <a:srgbClr val="292934"/>
                </a:solidFill>
                <a:latin typeface="Calibri" panose="020F0502020204030204" pitchFamily="34" charset="0"/>
              </a:rPr>
              <a:t>1 356 876 €</a:t>
            </a:r>
            <a:r>
              <a:rPr lang="fr-FR" sz="1100" dirty="0" smtClean="0">
                <a:solidFill>
                  <a:srgbClr val="292934"/>
                </a:solidFill>
                <a:latin typeface="Calibri" panose="020F0502020204030204" pitchFamily="34" charset="0"/>
              </a:rPr>
              <a:t> :</a:t>
            </a:r>
          </a:p>
          <a:p>
            <a:pPr marL="365760" lvl="5" indent="0" algn="just">
              <a:buFontTx/>
              <a:buChar char="-"/>
            </a:pPr>
            <a:r>
              <a:rPr lang="fr-FR" sz="1000" i="1" dirty="0" smtClean="0">
                <a:solidFill>
                  <a:srgbClr val="292934"/>
                </a:solidFill>
                <a:latin typeface="Calibri" panose="020F0502020204030204" pitchFamily="34" charset="0"/>
              </a:rPr>
              <a:t>Subvention budget STEP : 800 000 €</a:t>
            </a:r>
          </a:p>
          <a:p>
            <a:pPr marL="365760" lvl="5" indent="0" algn="just">
              <a:buFontTx/>
              <a:buChar char="-"/>
            </a:pPr>
            <a:r>
              <a:rPr lang="fr-FR" sz="1000" i="1" dirty="0" smtClean="0">
                <a:solidFill>
                  <a:srgbClr val="292934"/>
                </a:solidFill>
                <a:latin typeface="Calibri" panose="020F0502020204030204" pitchFamily="34" charset="0"/>
              </a:rPr>
              <a:t>AC en investissement :  443 218  €</a:t>
            </a:r>
          </a:p>
          <a:p>
            <a:pPr marL="365760" lvl="5" indent="0" algn="just">
              <a:buFontTx/>
              <a:buChar char="-"/>
            </a:pPr>
            <a:r>
              <a:rPr lang="fr-FR" sz="1000" i="1" dirty="0" smtClean="0">
                <a:solidFill>
                  <a:srgbClr val="292934"/>
                </a:solidFill>
                <a:latin typeface="Calibri" panose="020F0502020204030204" pitchFamily="34" charset="0"/>
              </a:rPr>
              <a:t>Fonds de concours voirie : 113 658 € (reports : </a:t>
            </a:r>
            <a:br>
              <a:rPr lang="fr-FR" sz="1000" i="1" dirty="0" smtClean="0">
                <a:solidFill>
                  <a:srgbClr val="292934"/>
                </a:solidFill>
                <a:latin typeface="Calibri" panose="020F0502020204030204" pitchFamily="34" charset="0"/>
              </a:rPr>
            </a:br>
            <a:r>
              <a:rPr lang="fr-FR" sz="1000" i="1" dirty="0" smtClean="0">
                <a:solidFill>
                  <a:srgbClr val="292934"/>
                </a:solidFill>
                <a:latin typeface="Calibri" panose="020F0502020204030204" pitchFamily="34" charset="0"/>
              </a:rPr>
              <a:t>276 000 €)</a:t>
            </a:r>
          </a:p>
          <a:p>
            <a:pPr marL="182563" lvl="2" indent="0" algn="just">
              <a:buNone/>
            </a:pPr>
            <a:r>
              <a:rPr lang="fr-FR" sz="1100" dirty="0" smtClean="0">
                <a:solidFill>
                  <a:srgbClr val="292934"/>
                </a:solidFill>
                <a:latin typeface="Calibri" panose="020F0502020204030204" pitchFamily="34" charset="0"/>
              </a:rPr>
              <a:t>- </a:t>
            </a:r>
            <a:r>
              <a:rPr lang="fr-FR" sz="1100" b="1" dirty="0" smtClean="0">
                <a:solidFill>
                  <a:srgbClr val="292934"/>
                </a:solidFill>
                <a:latin typeface="Calibri" panose="020F0502020204030204" pitchFamily="34" charset="0"/>
              </a:rPr>
              <a:t>Opérations d’équipement </a:t>
            </a:r>
            <a:r>
              <a:rPr lang="fr-FR" sz="1100" dirty="0" smtClean="0">
                <a:solidFill>
                  <a:srgbClr val="292934"/>
                </a:solidFill>
                <a:latin typeface="Calibri" panose="020F0502020204030204" pitchFamily="34" charset="0"/>
              </a:rPr>
              <a:t>: </a:t>
            </a:r>
            <a:r>
              <a:rPr lang="fr-FR" sz="1100" b="1" dirty="0" smtClean="0">
                <a:solidFill>
                  <a:srgbClr val="292934"/>
                </a:solidFill>
                <a:latin typeface="Calibri" panose="020F0502020204030204" pitchFamily="34" charset="0"/>
              </a:rPr>
              <a:t>3 241 708, 39 € </a:t>
            </a:r>
            <a:r>
              <a:rPr lang="fr-FR" sz="1100" dirty="0" smtClean="0">
                <a:solidFill>
                  <a:srgbClr val="292934"/>
                </a:solidFill>
                <a:latin typeface="Calibri" panose="020F0502020204030204" pitchFamily="34" charset="0"/>
              </a:rPr>
              <a:t>( reports : 3 236 101,30 €)</a:t>
            </a:r>
          </a:p>
          <a:p>
            <a:pPr marL="0" lvl="2" indent="0" algn="just">
              <a:buNone/>
            </a:pPr>
            <a:endParaRPr lang="fr-FR" sz="1100" b="1" dirty="0" smtClean="0">
              <a:solidFill>
                <a:srgbClr val="292934"/>
              </a:solidFill>
              <a:latin typeface="Calibri" panose="020F0502020204030204" pitchFamily="34" charset="0"/>
            </a:endParaRPr>
          </a:p>
          <a:p>
            <a:pPr marL="0" lvl="2" indent="0" algn="just">
              <a:buNone/>
            </a:pPr>
            <a:r>
              <a:rPr lang="fr-FR" sz="1100" b="1" dirty="0" smtClean="0">
                <a:solidFill>
                  <a:srgbClr val="292934"/>
                </a:solidFill>
                <a:latin typeface="Calibri" panose="020F0502020204030204" pitchFamily="34" charset="0"/>
              </a:rPr>
              <a:t>-</a:t>
            </a:r>
            <a:r>
              <a:rPr lang="fr-FR" sz="1100" b="1" dirty="0" smtClean="0">
                <a:latin typeface="Calibri" panose="020F0502020204030204" pitchFamily="34" charset="0"/>
              </a:rPr>
              <a:t>Autres </a:t>
            </a:r>
            <a:r>
              <a:rPr lang="fr-FR" sz="1100" b="1" dirty="0" err="1" smtClean="0">
                <a:latin typeface="Calibri" panose="020F0502020204030204" pitchFamily="34" charset="0"/>
              </a:rPr>
              <a:t>immob</a:t>
            </a:r>
            <a:r>
              <a:rPr lang="fr-FR" sz="1100" b="1" dirty="0" smtClean="0">
                <a:latin typeface="Calibri" panose="020F0502020204030204" pitchFamily="34" charset="0"/>
              </a:rPr>
              <a:t>. Fin</a:t>
            </a:r>
            <a:r>
              <a:rPr lang="fr-FR" sz="1100" b="1" dirty="0" smtClean="0">
                <a:solidFill>
                  <a:srgbClr val="292934"/>
                </a:solidFill>
                <a:latin typeface="Calibri" panose="020F0502020204030204" pitchFamily="34" charset="0"/>
              </a:rPr>
              <a:t>. </a:t>
            </a:r>
            <a:r>
              <a:rPr lang="fr-FR" sz="1100" dirty="0" smtClean="0">
                <a:solidFill>
                  <a:srgbClr val="292934"/>
                </a:solidFill>
                <a:latin typeface="Calibri" panose="020F0502020204030204" pitchFamily="34" charset="0"/>
              </a:rPr>
              <a:t>: </a:t>
            </a:r>
            <a:r>
              <a:rPr lang="fr-FR" sz="1100" b="1" dirty="0" smtClean="0">
                <a:solidFill>
                  <a:srgbClr val="292934"/>
                </a:solidFill>
                <a:latin typeface="Calibri" panose="020F0502020204030204" pitchFamily="34" charset="0"/>
              </a:rPr>
              <a:t>500 000 € </a:t>
            </a:r>
            <a:r>
              <a:rPr lang="fr-FR" sz="1100" dirty="0" smtClean="0">
                <a:solidFill>
                  <a:srgbClr val="292934"/>
                </a:solidFill>
                <a:latin typeface="Calibri" panose="020F0502020204030204" pitchFamily="34" charset="0"/>
              </a:rPr>
              <a:t>(avance à l’opération </a:t>
            </a:r>
            <a:r>
              <a:rPr lang="fr-FR" sz="1100" dirty="0" smtClean="0">
                <a:latin typeface="Calibri" panose="020F0502020204030204" pitchFamily="34" charset="0"/>
              </a:rPr>
              <a:t>ZAC Epinay </a:t>
            </a:r>
            <a:r>
              <a:rPr lang="fr-FR" sz="1100" dirty="0" smtClean="0">
                <a:solidFill>
                  <a:srgbClr val="292934"/>
                </a:solidFill>
                <a:latin typeface="Calibri" panose="020F0502020204030204" pitchFamily="34" charset="0"/>
              </a:rPr>
              <a:t>portée par la SAMDIV)</a:t>
            </a:r>
          </a:p>
          <a:p>
            <a:pPr marL="0" lvl="1" indent="0" algn="just">
              <a:buNone/>
            </a:pPr>
            <a:endParaRPr lang="fr-FR" sz="1100" dirty="0" smtClean="0">
              <a:solidFill>
                <a:srgbClr val="292934"/>
              </a:solidFill>
              <a:latin typeface="Calibri" panose="020F0502020204030204" pitchFamily="34" charset="0"/>
            </a:endParaRPr>
          </a:p>
          <a:p>
            <a:pPr marL="0" lvl="1" indent="0" algn="just">
              <a:buNone/>
            </a:pPr>
            <a:r>
              <a:rPr lang="fr-FR" sz="1100" dirty="0" smtClean="0">
                <a:solidFill>
                  <a:srgbClr val="292934"/>
                </a:solidFill>
                <a:latin typeface="Calibri" panose="020F0502020204030204" pitchFamily="34" charset="0"/>
              </a:rPr>
              <a:t>- </a:t>
            </a:r>
            <a:r>
              <a:rPr lang="fr-FR" sz="1100" b="1" dirty="0" smtClean="0">
                <a:latin typeface="Calibri" panose="020F0502020204030204" pitchFamily="34" charset="0"/>
              </a:rPr>
              <a:t>remboursement du capital de la dette </a:t>
            </a:r>
            <a:r>
              <a:rPr lang="fr-FR" sz="1100" b="1" dirty="0" smtClean="0">
                <a:solidFill>
                  <a:srgbClr val="292934"/>
                </a:solidFill>
                <a:latin typeface="Calibri" panose="020F0502020204030204" pitchFamily="34" charset="0"/>
              </a:rPr>
              <a:t>: 1 117 542,52 €.</a:t>
            </a:r>
          </a:p>
          <a:p>
            <a:pPr marL="0" lvl="2" indent="0" algn="just">
              <a:buNone/>
            </a:pPr>
            <a:endParaRPr lang="fr-FR" sz="1100" dirty="0" smtClean="0">
              <a:solidFill>
                <a:srgbClr val="002060"/>
              </a:solidFill>
              <a:latin typeface="Calibri" panose="020F0502020204030204" pitchFamily="34" charset="0"/>
            </a:endParaRPr>
          </a:p>
          <a:p>
            <a:pPr marL="0" lvl="2" indent="0" algn="just">
              <a:buFont typeface="Wingdings" panose="05000000000000000000" pitchFamily="2" charset="2"/>
              <a:buChar char="ü"/>
            </a:pPr>
            <a:r>
              <a:rPr lang="fr-FR" sz="1100" b="1" dirty="0" smtClean="0">
                <a:solidFill>
                  <a:srgbClr val="0070C0"/>
                </a:solidFill>
                <a:latin typeface="Calibri" panose="020F0502020204030204" pitchFamily="34" charset="0"/>
              </a:rPr>
              <a:t>Recettes réelles d’investissement : 539 709,15 € + 235 483,40 € ( reports) =  775 192,55  € </a:t>
            </a:r>
          </a:p>
          <a:p>
            <a:pPr marL="0" lvl="2" indent="0" algn="just">
              <a:buFont typeface="Wingdings" panose="05000000000000000000" pitchFamily="2" charset="2"/>
              <a:buChar char="ü"/>
            </a:pPr>
            <a:endParaRPr lang="fr-FR" sz="1100" b="1" dirty="0" smtClean="0">
              <a:solidFill>
                <a:srgbClr val="0070C0"/>
              </a:solidFill>
              <a:latin typeface="Calibri" panose="020F0502020204030204" pitchFamily="34" charset="0"/>
            </a:endParaRPr>
          </a:p>
          <a:p>
            <a:pPr marL="0" lvl="2" indent="0" algn="just">
              <a:buNone/>
            </a:pPr>
            <a:r>
              <a:rPr lang="fr-FR" sz="1100" dirty="0" smtClean="0">
                <a:latin typeface="Calibri" panose="020F0502020204030204" pitchFamily="34" charset="0"/>
              </a:rPr>
              <a:t>-</a:t>
            </a:r>
            <a:r>
              <a:rPr lang="fr-FR" sz="1100" b="1" dirty="0" smtClean="0">
                <a:latin typeface="Calibri" panose="020F0502020204030204" pitchFamily="34" charset="0"/>
              </a:rPr>
              <a:t> </a:t>
            </a:r>
            <a:r>
              <a:rPr lang="fr-FR" sz="1100" dirty="0" err="1" smtClean="0">
                <a:latin typeface="Calibri" panose="020F0502020204030204" pitchFamily="34" charset="0"/>
              </a:rPr>
              <a:t>Fctva</a:t>
            </a:r>
            <a:r>
              <a:rPr lang="fr-FR" sz="1100" dirty="0" smtClean="0">
                <a:latin typeface="Calibri" panose="020F0502020204030204" pitchFamily="34" charset="0"/>
              </a:rPr>
              <a:t> : 351 522,49 € (reports : 99 422 €)</a:t>
            </a:r>
          </a:p>
          <a:p>
            <a:pPr marL="0" lvl="2" indent="0" algn="just">
              <a:buNone/>
            </a:pPr>
            <a:r>
              <a:rPr lang="fr-FR" sz="1100" dirty="0" smtClean="0">
                <a:latin typeface="Calibri" panose="020F0502020204030204" pitchFamily="34" charset="0"/>
              </a:rPr>
              <a:t>- Subventions : 157 984,45 € ( reports : 136 061,40 €)</a:t>
            </a:r>
          </a:p>
        </p:txBody>
      </p:sp>
      <p:sp>
        <p:nvSpPr>
          <p:cNvPr id="4" name="Espace réservé du numéro de diapositive 3"/>
          <p:cNvSpPr>
            <a:spLocks noGrp="1"/>
          </p:cNvSpPr>
          <p:nvPr>
            <p:ph type="sldNum" sz="quarter" idx="12"/>
          </p:nvPr>
        </p:nvSpPr>
        <p:spPr/>
        <p:txBody>
          <a:bodyPr/>
          <a:lstStyle/>
          <a:p>
            <a:fld id="{EFF727F6-8829-48E8-981A-7E987D525E7A}" type="slidenum">
              <a:rPr lang="fr-FR" smtClean="0"/>
              <a:t>8</a:t>
            </a:fld>
            <a:endParaRPr lang="fr-FR" dirty="0"/>
          </a:p>
        </p:txBody>
      </p:sp>
      <p:sp>
        <p:nvSpPr>
          <p:cNvPr id="5" name="ZoneTexte 4"/>
          <p:cNvSpPr txBox="1"/>
          <p:nvPr/>
        </p:nvSpPr>
        <p:spPr>
          <a:xfrm>
            <a:off x="136166" y="5949280"/>
            <a:ext cx="3600400" cy="861774"/>
          </a:xfrm>
          <a:prstGeom prst="rect">
            <a:avLst/>
          </a:prstGeom>
          <a:noFill/>
          <a:ln>
            <a:solidFill>
              <a:schemeClr val="tx1">
                <a:lumMod val="25000"/>
                <a:lumOff val="75000"/>
              </a:schemeClr>
            </a:solidFill>
          </a:ln>
        </p:spPr>
        <p:txBody>
          <a:bodyPr wrap="square" rtlCol="0">
            <a:spAutoFit/>
          </a:bodyPr>
          <a:lstStyle/>
          <a:p>
            <a:pPr algn="just"/>
            <a:r>
              <a:rPr lang="fr-FR" sz="1000" i="1" dirty="0" smtClean="0"/>
              <a:t>NB : la baisse des dépenses et recettes par rapport à 2016 s’explique pour partie par la non réalisation d’opérations de remboursement puis rappel des emprunts revolving en 2017, ces opérations ne présentant pas d’intérêt en terme financier dans un contexte de taux d’intérêt négatifs.</a:t>
            </a:r>
            <a:endParaRPr lang="fr-FR" sz="1000" i="1" dirty="0"/>
          </a:p>
        </p:txBody>
      </p:sp>
      <p:graphicFrame>
        <p:nvGraphicFramePr>
          <p:cNvPr id="11" name="Graphique 10"/>
          <p:cNvGraphicFramePr>
            <a:graphicFrameLocks/>
          </p:cNvGraphicFramePr>
          <p:nvPr>
            <p:extLst>
              <p:ext uri="{D42A27DB-BD31-4B8C-83A1-F6EECF244321}">
                <p14:modId xmlns:p14="http://schemas.microsoft.com/office/powerpoint/2010/main" val="1818131466"/>
              </p:ext>
            </p:extLst>
          </p:nvPr>
        </p:nvGraphicFramePr>
        <p:xfrm>
          <a:off x="3839949" y="5121188"/>
          <a:ext cx="4968552" cy="1656184"/>
        </p:xfrm>
        <a:graphic>
          <a:graphicData uri="http://schemas.openxmlformats.org/drawingml/2006/chart">
            <c:chart xmlns:c="http://schemas.openxmlformats.org/drawingml/2006/chart" xmlns:r="http://schemas.openxmlformats.org/officeDocument/2006/relationships" r:id="rId2"/>
          </a:graphicData>
        </a:graphic>
      </p:graphicFrame>
      <p:pic>
        <p:nvPicPr>
          <p:cNvPr id="41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3847" y="3212976"/>
            <a:ext cx="5334885"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3847" y="548681"/>
            <a:ext cx="5334885" cy="2448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8138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7545"/>
            <a:ext cx="7272808" cy="397119"/>
          </a:xfrm>
        </p:spPr>
        <p:txBody>
          <a:bodyPr>
            <a:normAutofit/>
          </a:bodyPr>
          <a:lstStyle/>
          <a:p>
            <a:pPr algn="ctr"/>
            <a:r>
              <a:rPr lang="fr-FR" sz="2000" dirty="0" smtClean="0"/>
              <a:t>CA 2017 SYNTHESE : opérations d’équipement</a:t>
            </a:r>
            <a:endParaRPr lang="fr-FR" sz="2800" dirty="0"/>
          </a:p>
        </p:txBody>
      </p:sp>
      <p:sp>
        <p:nvSpPr>
          <p:cNvPr id="3" name="Espace réservé du contenu 2"/>
          <p:cNvSpPr>
            <a:spLocks noGrp="1"/>
          </p:cNvSpPr>
          <p:nvPr>
            <p:ph idx="1"/>
          </p:nvPr>
        </p:nvSpPr>
        <p:spPr>
          <a:xfrm>
            <a:off x="124138" y="5860824"/>
            <a:ext cx="4521940" cy="943756"/>
          </a:xfrm>
          <a:ln>
            <a:solidFill>
              <a:srgbClr val="0070C0"/>
            </a:solidFill>
          </a:ln>
        </p:spPr>
        <p:txBody>
          <a:bodyPr>
            <a:normAutofit fontScale="25000" lnSpcReduction="20000"/>
          </a:bodyPr>
          <a:lstStyle/>
          <a:p>
            <a:pPr marL="266700" lvl="2" indent="0" algn="just">
              <a:buNone/>
            </a:pPr>
            <a:r>
              <a:rPr lang="fr-FR" sz="4400" b="1" dirty="0" smtClean="0">
                <a:solidFill>
                  <a:srgbClr val="0070C0"/>
                </a:solidFill>
                <a:latin typeface="Calibri" panose="020F0502020204030204" pitchFamily="34" charset="0"/>
              </a:rPr>
              <a:t>Dépenses d’équipement  sous opérations :  3 241 708,39</a:t>
            </a:r>
            <a:r>
              <a:rPr lang="fr-FR" sz="4400" dirty="0" smtClean="0">
                <a:solidFill>
                  <a:srgbClr val="292934"/>
                </a:solidFill>
                <a:latin typeface="Calibri" panose="020F0502020204030204" pitchFamily="34" charset="0"/>
              </a:rPr>
              <a:t> </a:t>
            </a:r>
            <a:r>
              <a:rPr lang="fr-FR" sz="4400" dirty="0" smtClean="0">
                <a:solidFill>
                  <a:srgbClr val="0070C0"/>
                </a:solidFill>
                <a:latin typeface="Calibri" panose="020F0502020204030204" pitchFamily="34" charset="0"/>
              </a:rPr>
              <a:t> </a:t>
            </a:r>
            <a:r>
              <a:rPr lang="fr-FR" sz="4400" dirty="0">
                <a:solidFill>
                  <a:srgbClr val="0070C0"/>
                </a:solidFill>
                <a:latin typeface="Calibri" panose="020F0502020204030204" pitchFamily="34" charset="0"/>
              </a:rPr>
              <a:t>€</a:t>
            </a:r>
          </a:p>
          <a:p>
            <a:pPr marL="266700" lvl="2" indent="0" algn="just">
              <a:buNone/>
            </a:pPr>
            <a:r>
              <a:rPr lang="fr-FR" sz="4400" dirty="0">
                <a:solidFill>
                  <a:srgbClr val="292934"/>
                </a:solidFill>
                <a:latin typeface="Calibri" panose="020F0502020204030204" pitchFamily="34" charset="0"/>
              </a:rPr>
              <a:t>+ reports : </a:t>
            </a:r>
            <a:r>
              <a:rPr lang="fr-FR" sz="4400" dirty="0" smtClean="0">
                <a:solidFill>
                  <a:srgbClr val="292934"/>
                </a:solidFill>
                <a:latin typeface="Calibri" panose="020F0502020204030204" pitchFamily="34" charset="0"/>
              </a:rPr>
              <a:t>3 236 101,30 €</a:t>
            </a:r>
            <a:endParaRPr lang="fr-FR" sz="4400" dirty="0">
              <a:solidFill>
                <a:srgbClr val="292934"/>
              </a:solidFill>
              <a:latin typeface="Calibri" panose="020F0502020204030204" pitchFamily="34" charset="0"/>
            </a:endParaRPr>
          </a:p>
          <a:p>
            <a:pPr marL="266700" lvl="2" indent="0" algn="just">
              <a:buNone/>
            </a:pPr>
            <a:r>
              <a:rPr lang="fr-FR" sz="4400" b="1" dirty="0" smtClean="0">
                <a:solidFill>
                  <a:srgbClr val="292934"/>
                </a:solidFill>
                <a:latin typeface="Calibri" panose="020F0502020204030204" pitchFamily="34" charset="0"/>
              </a:rPr>
              <a:t>Total </a:t>
            </a:r>
            <a:r>
              <a:rPr lang="fr-FR" sz="4400" b="1" dirty="0">
                <a:solidFill>
                  <a:srgbClr val="292934"/>
                </a:solidFill>
                <a:latin typeface="Calibri" panose="020F0502020204030204" pitchFamily="34" charset="0"/>
              </a:rPr>
              <a:t>: </a:t>
            </a:r>
            <a:r>
              <a:rPr lang="fr-FR" sz="4400" b="1" dirty="0" smtClean="0">
                <a:solidFill>
                  <a:srgbClr val="292934"/>
                </a:solidFill>
                <a:latin typeface="Calibri" panose="020F0502020204030204" pitchFamily="34" charset="0"/>
              </a:rPr>
              <a:t>6 477 809,69 €  </a:t>
            </a:r>
          </a:p>
          <a:p>
            <a:pPr marL="266700" lvl="2" indent="0" algn="just">
              <a:buNone/>
            </a:pPr>
            <a:r>
              <a:rPr lang="fr-FR" sz="4400" b="1" dirty="0" smtClean="0">
                <a:solidFill>
                  <a:srgbClr val="292934"/>
                </a:solidFill>
                <a:latin typeface="Calibri" panose="020F0502020204030204" pitchFamily="34" charset="0"/>
              </a:rPr>
              <a:t>Taux de réalisation des dépenses sous opération : 33,1 %, 66,1 % y compris reports (2016 : 31,25 %, 62,4 % y compris reports)</a:t>
            </a:r>
          </a:p>
          <a:p>
            <a:pPr marL="266700" lvl="2" indent="0" algn="just">
              <a:buNone/>
            </a:pPr>
            <a:endParaRPr lang="fr-FR" sz="3600" b="1" dirty="0">
              <a:solidFill>
                <a:srgbClr val="292934"/>
              </a:solidFill>
              <a:latin typeface="Calibri" panose="020F0502020204030204" pitchFamily="34" charset="0"/>
            </a:endParaRPr>
          </a:p>
          <a:p>
            <a:pPr marL="266700" lvl="2" indent="0" algn="just">
              <a:buNone/>
            </a:pPr>
            <a:endParaRPr lang="fr-FR" sz="1100" b="1" dirty="0">
              <a:solidFill>
                <a:srgbClr val="292934"/>
              </a:solidFill>
              <a:latin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EFF727F6-8829-48E8-981A-7E987D525E7A}" type="slidenum">
              <a:rPr lang="fr-FR" smtClean="0"/>
              <a:t>9</a:t>
            </a:fld>
            <a:endParaRPr lang="fr-FR" dirty="0"/>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80213"/>
            <a:ext cx="4538574" cy="5425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905" y="380213"/>
            <a:ext cx="4248472" cy="2472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5104" y="2908912"/>
            <a:ext cx="4248472" cy="390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1825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Equity</Template>
  <TotalTime>37358</TotalTime>
  <Words>3443</Words>
  <Application>Microsoft Office PowerPoint</Application>
  <PresentationFormat>Affichage à l'écran (4:3)</PresentationFormat>
  <Paragraphs>487</Paragraphs>
  <Slides>39</Slides>
  <Notes>0</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Clarté</vt:lpstr>
      <vt:lpstr>COMPTES ADMINISTRATIFS 2017 BUDGETS PRIMITIFS 2018</vt:lpstr>
      <vt:lpstr>COMPTES ADMINISTRATIFS 2017 </vt:lpstr>
      <vt:lpstr>COMPTES ADMINISTRATIFS 2017 BUDGET PRINCIPAL</vt:lpstr>
      <vt:lpstr>Synthèse – Compte administratif 2017- Budget Principal </vt:lpstr>
      <vt:lpstr>CA 2017- Budget Principal- SECTION DE FONCTIONNEMENT </vt:lpstr>
      <vt:lpstr>Budget Principal- Recettes de fonctionnement 2017</vt:lpstr>
      <vt:lpstr>Budget Principal - Dépenses de fonctionnement 2017</vt:lpstr>
      <vt:lpstr>CA 2017 INVESTISSEMENT SYNTHESE</vt:lpstr>
      <vt:lpstr>CA 2017 SYNTHESE : opérations d’équipement</vt:lpstr>
      <vt:lpstr>COMPTES ADMINISTRATIFS 2017 </vt:lpstr>
      <vt:lpstr>COMPTES ADMINISTRATIFS 2017 – BUDGETS ANNEXES  EAU - STEP- ASSAINISSEMENT - SPANC</vt:lpstr>
      <vt:lpstr>CA 2017 – BUDGET  ANNEXE- EAU</vt:lpstr>
      <vt:lpstr>CA 2017 – BUDGETS ANNEXES- STEP</vt:lpstr>
      <vt:lpstr>CA 2017 – BUDGETS  ANNEXES -ASSAINISSEMENT</vt:lpstr>
      <vt:lpstr>CA 2017 – BUDGETS ANNEXES- EAU -STEP -ASSAINISSEMENT</vt:lpstr>
      <vt:lpstr>Compte administratif  2017- Budget Annexe Economie</vt:lpstr>
      <vt:lpstr>CA 2017 – BUDGET ANNEXE- CREMATORIUM</vt:lpstr>
      <vt:lpstr>BUDGETS PRIMITIFS 2018</vt:lpstr>
      <vt:lpstr>BUDGETS PRIMITIFS 2018</vt:lpstr>
      <vt:lpstr>CONTEXTE ET ENJEUX</vt:lpstr>
      <vt:lpstr>Appréhender les enjeux : 3 scénarios de prospective financière </vt:lpstr>
      <vt:lpstr>Contexte et orientations</vt:lpstr>
      <vt:lpstr>Budget primitif 2018- SECTION DE FONCTIONNEMENT</vt:lpstr>
      <vt:lpstr>Budget primitif 2018 - Section de fonctionnement</vt:lpstr>
      <vt:lpstr>Budget primitif 2018 : Investissement</vt:lpstr>
      <vt:lpstr>Budget primitif 2018 - Les dépenses de fonctionnement</vt:lpstr>
      <vt:lpstr>Budget Primitif 2018 - Dépenses de personnel</vt:lpstr>
      <vt:lpstr>Présentation PowerPoint</vt:lpstr>
      <vt:lpstr>Présentation PowerPoint</vt:lpstr>
      <vt:lpstr>BP 2018 : RECETTES DE FONCTIONNEMENT</vt:lpstr>
      <vt:lpstr>LA SECTION DE FONCTIONNEMENT</vt:lpstr>
      <vt:lpstr>Budget Primitif 2018 - Opérations d’équipement proposées : </vt:lpstr>
      <vt:lpstr>Budget Primitif 2018</vt:lpstr>
      <vt:lpstr>BUDGETS PRIMITIFS 2018</vt:lpstr>
      <vt:lpstr>Budget Primitif 2018 - EAU</vt:lpstr>
      <vt:lpstr>Budget Primitif 2018 - ASSAINISSEMENT</vt:lpstr>
      <vt:lpstr>Budget Primitif 2018 - STEP</vt:lpstr>
      <vt:lpstr>Budget Primitif 2018 - ECONOMIE</vt:lpstr>
      <vt:lpstr>Budget Primitif 2018 - CREMATORIUM</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DEBAT D’ORIENTATIONS BUDGETAIRES 2016</dc:title>
  <dc:creator>BRIAND Oriane</dc:creator>
  <cp:lastModifiedBy>VIALETTE Camille</cp:lastModifiedBy>
  <cp:revision>976</cp:revision>
  <cp:lastPrinted>2018-03-27T17:03:02Z</cp:lastPrinted>
  <dcterms:created xsi:type="dcterms:W3CDTF">2016-02-10T18:00:19Z</dcterms:created>
  <dcterms:modified xsi:type="dcterms:W3CDTF">2018-04-25T07:14:34Z</dcterms:modified>
</cp:coreProperties>
</file>